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31" r:id="rId1"/>
  </p:sldMasterIdLst>
  <p:notesMasterIdLst>
    <p:notesMasterId r:id="rId15"/>
  </p:notesMasterIdLst>
  <p:handoutMasterIdLst>
    <p:handoutMasterId r:id="rId16"/>
  </p:handoutMasterIdLst>
  <p:sldIdLst>
    <p:sldId id="837" r:id="rId2"/>
    <p:sldId id="897" r:id="rId3"/>
    <p:sldId id="847" r:id="rId4"/>
    <p:sldId id="909" r:id="rId5"/>
    <p:sldId id="902" r:id="rId6"/>
    <p:sldId id="910" r:id="rId7"/>
    <p:sldId id="931" r:id="rId8"/>
    <p:sldId id="930" r:id="rId9"/>
    <p:sldId id="929" r:id="rId10"/>
    <p:sldId id="927" r:id="rId11"/>
    <p:sldId id="921" r:id="rId12"/>
    <p:sldId id="932" r:id="rId13"/>
    <p:sldId id="773" r:id="rId14"/>
  </p:sldIdLst>
  <p:sldSz cx="9144000" cy="6858000" type="screen4x3"/>
  <p:notesSz cx="7010400" cy="9296400"/>
  <p:defaultTextStyle>
    <a:defPPr>
      <a:defRPr lang="en-US"/>
    </a:defPPr>
    <a:lvl1pPr algn="l" rtl="0" fontAlgn="base">
      <a:spcBef>
        <a:spcPct val="0"/>
      </a:spcBef>
      <a:spcAft>
        <a:spcPct val="0"/>
      </a:spcAft>
      <a:defRPr sz="4800" kern="1200">
        <a:solidFill>
          <a:schemeClr val="tx1"/>
        </a:solidFill>
        <a:latin typeface="Times New Roman" pitchFamily="18" charset="0"/>
        <a:ea typeface="+mn-ea"/>
        <a:cs typeface="+mn-cs"/>
      </a:defRPr>
    </a:lvl1pPr>
    <a:lvl2pPr marL="457200" algn="l" rtl="0" fontAlgn="base">
      <a:spcBef>
        <a:spcPct val="0"/>
      </a:spcBef>
      <a:spcAft>
        <a:spcPct val="0"/>
      </a:spcAft>
      <a:defRPr sz="4800" kern="1200">
        <a:solidFill>
          <a:schemeClr val="tx1"/>
        </a:solidFill>
        <a:latin typeface="Times New Roman" pitchFamily="18" charset="0"/>
        <a:ea typeface="+mn-ea"/>
        <a:cs typeface="+mn-cs"/>
      </a:defRPr>
    </a:lvl2pPr>
    <a:lvl3pPr marL="914400" algn="l" rtl="0" fontAlgn="base">
      <a:spcBef>
        <a:spcPct val="0"/>
      </a:spcBef>
      <a:spcAft>
        <a:spcPct val="0"/>
      </a:spcAft>
      <a:defRPr sz="4800" kern="1200">
        <a:solidFill>
          <a:schemeClr val="tx1"/>
        </a:solidFill>
        <a:latin typeface="Times New Roman" pitchFamily="18" charset="0"/>
        <a:ea typeface="+mn-ea"/>
        <a:cs typeface="+mn-cs"/>
      </a:defRPr>
    </a:lvl3pPr>
    <a:lvl4pPr marL="1371600" algn="l" rtl="0" fontAlgn="base">
      <a:spcBef>
        <a:spcPct val="0"/>
      </a:spcBef>
      <a:spcAft>
        <a:spcPct val="0"/>
      </a:spcAft>
      <a:defRPr sz="4800" kern="1200">
        <a:solidFill>
          <a:schemeClr val="tx1"/>
        </a:solidFill>
        <a:latin typeface="Times New Roman" pitchFamily="18" charset="0"/>
        <a:ea typeface="+mn-ea"/>
        <a:cs typeface="+mn-cs"/>
      </a:defRPr>
    </a:lvl4pPr>
    <a:lvl5pPr marL="1828800" algn="l" rtl="0" fontAlgn="base">
      <a:spcBef>
        <a:spcPct val="0"/>
      </a:spcBef>
      <a:spcAft>
        <a:spcPct val="0"/>
      </a:spcAft>
      <a:defRPr sz="4800" kern="1200">
        <a:solidFill>
          <a:schemeClr val="tx1"/>
        </a:solidFill>
        <a:latin typeface="Times New Roman" pitchFamily="18" charset="0"/>
        <a:ea typeface="+mn-ea"/>
        <a:cs typeface="+mn-cs"/>
      </a:defRPr>
    </a:lvl5pPr>
    <a:lvl6pPr marL="2286000" algn="l" defTabSz="914400" rtl="0" eaLnBrk="1" latinLnBrk="0" hangingPunct="1">
      <a:defRPr sz="4800" kern="1200">
        <a:solidFill>
          <a:schemeClr val="tx1"/>
        </a:solidFill>
        <a:latin typeface="Times New Roman" pitchFamily="18" charset="0"/>
        <a:ea typeface="+mn-ea"/>
        <a:cs typeface="+mn-cs"/>
      </a:defRPr>
    </a:lvl6pPr>
    <a:lvl7pPr marL="2743200" algn="l" defTabSz="914400" rtl="0" eaLnBrk="1" latinLnBrk="0" hangingPunct="1">
      <a:defRPr sz="4800" kern="1200">
        <a:solidFill>
          <a:schemeClr val="tx1"/>
        </a:solidFill>
        <a:latin typeface="Times New Roman" pitchFamily="18" charset="0"/>
        <a:ea typeface="+mn-ea"/>
        <a:cs typeface="+mn-cs"/>
      </a:defRPr>
    </a:lvl7pPr>
    <a:lvl8pPr marL="3200400" algn="l" defTabSz="914400" rtl="0" eaLnBrk="1" latinLnBrk="0" hangingPunct="1">
      <a:defRPr sz="4800" kern="1200">
        <a:solidFill>
          <a:schemeClr val="tx1"/>
        </a:solidFill>
        <a:latin typeface="Times New Roman" pitchFamily="18" charset="0"/>
        <a:ea typeface="+mn-ea"/>
        <a:cs typeface="+mn-cs"/>
      </a:defRPr>
    </a:lvl8pPr>
    <a:lvl9pPr marL="3657600" algn="l" defTabSz="914400" rtl="0" eaLnBrk="1" latinLnBrk="0" hangingPunct="1">
      <a:defRPr sz="48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89" userDrawn="1">
          <p15:clr>
            <a:srgbClr val="A4A3A4"/>
          </p15:clr>
        </p15:guide>
        <p15:guide id="3"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ubrey-Ann Gilmore" initials="AG" lastIdx="6"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6666FF"/>
    <a:srgbClr val="FF00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941" autoAdjust="0"/>
    <p:restoredTop sz="59233" autoAdjust="0"/>
  </p:normalViewPr>
  <p:slideViewPr>
    <p:cSldViewPr>
      <p:cViewPr varScale="1">
        <p:scale>
          <a:sx n="37" d="100"/>
          <a:sy n="37" d="100"/>
        </p:scale>
        <p:origin x="2412"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394"/>
    </p:cViewPr>
  </p:sorterViewPr>
  <p:notesViewPr>
    <p:cSldViewPr>
      <p:cViewPr varScale="1">
        <p:scale>
          <a:sx n="85" d="100"/>
          <a:sy n="85" d="100"/>
        </p:scale>
        <p:origin x="3846" y="102"/>
      </p:cViewPr>
      <p:guideLst>
        <p:guide orient="horz" pos="2928"/>
        <p:guide pos="2189"/>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bwMode="auto">
          <a:xfrm>
            <a:off x="0" y="1"/>
            <a:ext cx="3037840" cy="464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54" tIns="46027" rIns="92054" bIns="46027" numCol="1" anchor="t" anchorCtr="0" compatLnSpc="1">
            <a:prstTxWarp prst="textNoShape">
              <a:avLst/>
            </a:prstTxWarp>
          </a:bodyPr>
          <a:lstStyle>
            <a:lvl1pPr defTabSz="920631">
              <a:defRPr sz="1200"/>
            </a:lvl1pPr>
          </a:lstStyle>
          <a:p>
            <a:pPr>
              <a:defRPr/>
            </a:pPr>
            <a:endParaRPr lang="en-US"/>
          </a:p>
        </p:txBody>
      </p:sp>
      <p:sp>
        <p:nvSpPr>
          <p:cNvPr id="68611" name="Rectangle 3"/>
          <p:cNvSpPr>
            <a:spLocks noGrp="1" noChangeArrowheads="1"/>
          </p:cNvSpPr>
          <p:nvPr>
            <p:ph type="dt" sz="quarter" idx="1"/>
          </p:nvPr>
        </p:nvSpPr>
        <p:spPr bwMode="auto">
          <a:xfrm>
            <a:off x="3972563" y="1"/>
            <a:ext cx="3037840" cy="464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54" tIns="46027" rIns="92054" bIns="46027" numCol="1" anchor="t" anchorCtr="0" compatLnSpc="1">
            <a:prstTxWarp prst="textNoShape">
              <a:avLst/>
            </a:prstTxWarp>
          </a:bodyPr>
          <a:lstStyle>
            <a:lvl1pPr algn="r" defTabSz="920631">
              <a:defRPr sz="1200"/>
            </a:lvl1pPr>
          </a:lstStyle>
          <a:p>
            <a:pPr>
              <a:defRPr/>
            </a:pPr>
            <a:endParaRPr lang="en-US"/>
          </a:p>
        </p:txBody>
      </p:sp>
      <p:sp>
        <p:nvSpPr>
          <p:cNvPr id="68612" name="Rectangle 4"/>
          <p:cNvSpPr>
            <a:spLocks noGrp="1" noChangeArrowheads="1"/>
          </p:cNvSpPr>
          <p:nvPr>
            <p:ph type="ftr" sz="quarter" idx="2"/>
          </p:nvPr>
        </p:nvSpPr>
        <p:spPr bwMode="auto">
          <a:xfrm>
            <a:off x="0" y="8831424"/>
            <a:ext cx="3037840" cy="464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54" tIns="46027" rIns="92054" bIns="46027" numCol="1" anchor="b" anchorCtr="0" compatLnSpc="1">
            <a:prstTxWarp prst="textNoShape">
              <a:avLst/>
            </a:prstTxWarp>
          </a:bodyPr>
          <a:lstStyle>
            <a:lvl1pPr defTabSz="920631">
              <a:defRPr sz="1200"/>
            </a:lvl1pPr>
          </a:lstStyle>
          <a:p>
            <a:pPr>
              <a:defRPr/>
            </a:pPr>
            <a:endParaRPr lang="en-US"/>
          </a:p>
        </p:txBody>
      </p:sp>
      <p:sp>
        <p:nvSpPr>
          <p:cNvPr id="68613" name="Rectangle 5"/>
          <p:cNvSpPr>
            <a:spLocks noGrp="1" noChangeArrowheads="1"/>
          </p:cNvSpPr>
          <p:nvPr>
            <p:ph type="sldNum" sz="quarter" idx="3"/>
          </p:nvPr>
        </p:nvSpPr>
        <p:spPr bwMode="auto">
          <a:xfrm>
            <a:off x="3972563" y="8831424"/>
            <a:ext cx="3037840" cy="464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54" tIns="46027" rIns="92054" bIns="46027" numCol="1" anchor="b" anchorCtr="0" compatLnSpc="1">
            <a:prstTxWarp prst="textNoShape">
              <a:avLst/>
            </a:prstTxWarp>
          </a:bodyPr>
          <a:lstStyle>
            <a:lvl1pPr algn="r" defTabSz="920631">
              <a:defRPr sz="1200"/>
            </a:lvl1pPr>
          </a:lstStyle>
          <a:p>
            <a:pPr>
              <a:defRPr/>
            </a:pPr>
            <a:fld id="{32B94A9F-9586-402A-A170-CCA2A51347A4}" type="slidenum">
              <a:rPr lang="en-US"/>
              <a:pPr>
                <a:defRPr/>
              </a:pPr>
              <a:t>‹#›</a:t>
            </a:fld>
            <a:endParaRPr lang="en-US" dirty="0"/>
          </a:p>
        </p:txBody>
      </p:sp>
    </p:spTree>
    <p:extLst>
      <p:ext uri="{BB962C8B-B14F-4D97-AF65-F5344CB8AC3E}">
        <p14:creationId xmlns:p14="http://schemas.microsoft.com/office/powerpoint/2010/main" val="36401457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Rectangle 1026"/>
          <p:cNvSpPr>
            <a:spLocks noGrp="1" noChangeArrowheads="1"/>
          </p:cNvSpPr>
          <p:nvPr>
            <p:ph type="hdr" sz="quarter"/>
          </p:nvPr>
        </p:nvSpPr>
        <p:spPr bwMode="auto">
          <a:xfrm>
            <a:off x="0" y="1"/>
            <a:ext cx="3037840" cy="464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54" tIns="46027" rIns="92054" bIns="46027" numCol="1" anchor="t" anchorCtr="0" compatLnSpc="1">
            <a:prstTxWarp prst="textNoShape">
              <a:avLst/>
            </a:prstTxWarp>
          </a:bodyPr>
          <a:lstStyle>
            <a:lvl1pPr defTabSz="920631">
              <a:defRPr sz="1200"/>
            </a:lvl1pPr>
          </a:lstStyle>
          <a:p>
            <a:pPr>
              <a:defRPr/>
            </a:pPr>
            <a:endParaRPr lang="en-US"/>
          </a:p>
        </p:txBody>
      </p:sp>
      <p:sp>
        <p:nvSpPr>
          <p:cNvPr id="117763" name="Rectangle 1027"/>
          <p:cNvSpPr>
            <a:spLocks noGrp="1" noChangeArrowheads="1"/>
          </p:cNvSpPr>
          <p:nvPr>
            <p:ph type="dt" idx="1"/>
          </p:nvPr>
        </p:nvSpPr>
        <p:spPr bwMode="auto">
          <a:xfrm>
            <a:off x="3972563" y="1"/>
            <a:ext cx="3037840" cy="464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54" tIns="46027" rIns="92054" bIns="46027" numCol="1" anchor="t" anchorCtr="0" compatLnSpc="1">
            <a:prstTxWarp prst="textNoShape">
              <a:avLst/>
            </a:prstTxWarp>
          </a:bodyPr>
          <a:lstStyle>
            <a:lvl1pPr algn="r" defTabSz="920631">
              <a:defRPr sz="1200"/>
            </a:lvl1pPr>
          </a:lstStyle>
          <a:p>
            <a:pPr>
              <a:defRPr/>
            </a:pPr>
            <a:endParaRPr lang="en-US"/>
          </a:p>
        </p:txBody>
      </p:sp>
      <p:sp>
        <p:nvSpPr>
          <p:cNvPr id="74756" name="Rectangle 1028"/>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7765" name="Rectangle 1029"/>
          <p:cNvSpPr>
            <a:spLocks noGrp="1" noChangeArrowheads="1"/>
          </p:cNvSpPr>
          <p:nvPr>
            <p:ph type="body" sz="quarter" idx="3"/>
          </p:nvPr>
        </p:nvSpPr>
        <p:spPr bwMode="auto">
          <a:xfrm>
            <a:off x="934722" y="4416513"/>
            <a:ext cx="5140960" cy="4183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54" tIns="46027" rIns="92054" bIns="4602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7766" name="Rectangle 1030"/>
          <p:cNvSpPr>
            <a:spLocks noGrp="1" noChangeArrowheads="1"/>
          </p:cNvSpPr>
          <p:nvPr>
            <p:ph type="ftr" sz="quarter" idx="4"/>
          </p:nvPr>
        </p:nvSpPr>
        <p:spPr bwMode="auto">
          <a:xfrm>
            <a:off x="0" y="8831424"/>
            <a:ext cx="3037840" cy="464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54" tIns="46027" rIns="92054" bIns="46027" numCol="1" anchor="b" anchorCtr="0" compatLnSpc="1">
            <a:prstTxWarp prst="textNoShape">
              <a:avLst/>
            </a:prstTxWarp>
          </a:bodyPr>
          <a:lstStyle>
            <a:lvl1pPr defTabSz="920631">
              <a:defRPr sz="1200"/>
            </a:lvl1pPr>
          </a:lstStyle>
          <a:p>
            <a:pPr>
              <a:defRPr/>
            </a:pPr>
            <a:endParaRPr lang="en-US"/>
          </a:p>
        </p:txBody>
      </p:sp>
      <p:sp>
        <p:nvSpPr>
          <p:cNvPr id="117767" name="Rectangle 1031"/>
          <p:cNvSpPr>
            <a:spLocks noGrp="1" noChangeArrowheads="1"/>
          </p:cNvSpPr>
          <p:nvPr>
            <p:ph type="sldNum" sz="quarter" idx="5"/>
          </p:nvPr>
        </p:nvSpPr>
        <p:spPr bwMode="auto">
          <a:xfrm>
            <a:off x="3972563" y="8831424"/>
            <a:ext cx="3037840" cy="464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54" tIns="46027" rIns="92054" bIns="46027" numCol="1" anchor="b" anchorCtr="0" compatLnSpc="1">
            <a:prstTxWarp prst="textNoShape">
              <a:avLst/>
            </a:prstTxWarp>
          </a:bodyPr>
          <a:lstStyle>
            <a:lvl1pPr algn="r" defTabSz="920631">
              <a:defRPr sz="1200"/>
            </a:lvl1pPr>
          </a:lstStyle>
          <a:p>
            <a:pPr>
              <a:defRPr/>
            </a:pPr>
            <a:fld id="{C67B5536-7342-4511-A579-37832B0D2DC6}" type="slidenum">
              <a:rPr lang="en-US"/>
              <a:pPr>
                <a:defRPr/>
              </a:pPr>
              <a:t>‹#›</a:t>
            </a:fld>
            <a:endParaRPr lang="en-US" dirty="0"/>
          </a:p>
        </p:txBody>
      </p:sp>
    </p:spTree>
    <p:extLst>
      <p:ext uri="{BB962C8B-B14F-4D97-AF65-F5344CB8AC3E}">
        <p14:creationId xmlns:p14="http://schemas.microsoft.com/office/powerpoint/2010/main" val="28317280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dirty="0">
                <a:solidFill>
                  <a:srgbClr val="000000"/>
                </a:solidFill>
                <a:effectLst/>
                <a:latin typeface="+mn-lt"/>
              </a:rPr>
              <a:t>Today we will discuss the Special Conditions that you may see in the Grant Agreement for your project. For clarity, we are going to sort these Special Conditions in two parts or types.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dirty="0">
              <a:solidFill>
                <a:srgbClr val="000000"/>
              </a:solidFill>
              <a:effectLst/>
              <a:latin typeface="+mn-lt"/>
            </a:endParaRPr>
          </a:p>
          <a:p>
            <a:pPr marL="228600" marR="0" lvl="0" indent="-228600" algn="l" defTabSz="914400" rtl="0" eaLnBrk="0" fontAlgn="base" latinLnBrk="0" hangingPunct="0">
              <a:lnSpc>
                <a:spcPct val="100000"/>
              </a:lnSpc>
              <a:spcBef>
                <a:spcPct val="30000"/>
              </a:spcBef>
              <a:spcAft>
                <a:spcPct val="0"/>
              </a:spcAft>
              <a:buClrTx/>
              <a:buSzTx/>
              <a:buFont typeface="Arial" panose="020B0604020202020204" pitchFamily="34" charset="0"/>
              <a:buAutoNum type="arabicPeriod"/>
              <a:tabLst/>
              <a:defRPr/>
            </a:pPr>
            <a:r>
              <a:rPr lang="en-US" sz="1200" b="0" i="0" dirty="0">
                <a:solidFill>
                  <a:srgbClr val="000000"/>
                </a:solidFill>
                <a:effectLst/>
                <a:latin typeface="+mn-lt"/>
              </a:rPr>
              <a:t>Pre-Construction Special Conditions or before construction starts. </a:t>
            </a:r>
          </a:p>
          <a:p>
            <a:pPr marL="228600" marR="0" lvl="0" indent="-228600" algn="l" defTabSz="914400" rtl="0" eaLnBrk="0" fontAlgn="base" latinLnBrk="0" hangingPunct="0">
              <a:lnSpc>
                <a:spcPct val="100000"/>
              </a:lnSpc>
              <a:spcBef>
                <a:spcPct val="30000"/>
              </a:spcBef>
              <a:spcAft>
                <a:spcPct val="0"/>
              </a:spcAft>
              <a:buClrTx/>
              <a:buSzTx/>
              <a:buFont typeface="Arial" panose="020B0604020202020204" pitchFamily="34" charset="0"/>
              <a:buAutoNum type="arabicPeriod"/>
              <a:tabLst/>
              <a:defRPr/>
            </a:pPr>
            <a:r>
              <a:rPr lang="en-US" sz="1200" b="0" i="0" dirty="0">
                <a:solidFill>
                  <a:srgbClr val="000000"/>
                </a:solidFill>
                <a:effectLst/>
                <a:latin typeface="+mn-lt"/>
              </a:rPr>
              <a:t>Project Completion Special Conditions or after construction is finished.</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b="0" i="0" dirty="0">
              <a:solidFill>
                <a:srgbClr val="000000"/>
              </a:solidFill>
              <a:effectLst/>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dirty="0">
                <a:solidFill>
                  <a:srgbClr val="000000"/>
                </a:solidFill>
                <a:effectLst/>
                <a:latin typeface="+mn-lt"/>
              </a:rPr>
              <a:t>For additional guidance on any of the Special Conditions we discuss today, please see Chapter 4, Grant Agreement Special Conditions, of the Implementation Manual.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dirty="0">
              <a:solidFill>
                <a:srgbClr val="000000"/>
              </a:solidFill>
              <a:effectLst/>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dirty="0">
                <a:solidFill>
                  <a:srgbClr val="000000"/>
                </a:solidFill>
                <a:effectLst/>
                <a:latin typeface="+mn-lt"/>
              </a:rPr>
              <a:t>This presentation will cover Pre-Construction special conditions.</a:t>
            </a:r>
            <a:endParaRPr lang="en-US" sz="1200" dirty="0">
              <a:latin typeface="+mn-lt"/>
            </a:endParaRPr>
          </a:p>
          <a:p>
            <a:endParaRPr lang="en-US" dirty="0"/>
          </a:p>
        </p:txBody>
      </p:sp>
      <p:sp>
        <p:nvSpPr>
          <p:cNvPr id="4" name="Slide Number Placeholder 3"/>
          <p:cNvSpPr>
            <a:spLocks noGrp="1"/>
          </p:cNvSpPr>
          <p:nvPr>
            <p:ph type="sldNum" sz="quarter" idx="10"/>
          </p:nvPr>
        </p:nvSpPr>
        <p:spPr/>
        <p:txBody>
          <a:bodyPr/>
          <a:lstStyle/>
          <a:p>
            <a:fld id="{ECF27955-A58F-4341-BA09-A8D5D0747E8E}" type="slidenum">
              <a:rPr lang="en-US" smtClean="0"/>
              <a:t>1</a:t>
            </a:fld>
            <a:endParaRPr lang="en-US"/>
          </a:p>
        </p:txBody>
      </p:sp>
    </p:spTree>
    <p:extLst>
      <p:ext uri="{BB962C8B-B14F-4D97-AF65-F5344CB8AC3E}">
        <p14:creationId xmlns:p14="http://schemas.microsoft.com/office/powerpoint/2010/main" val="1602083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mn-lt"/>
                <a:ea typeface="Times New Roman" panose="02020603050405020304" pitchFamily="18" charset="0"/>
                <a:cs typeface="Times New Roman" panose="02020603050405020304" pitchFamily="18" charset="0"/>
              </a:rPr>
              <a:t>Direct Benefit Guidelines Special Condition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effectLst/>
              <a:latin typeface="+mn-lt"/>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mn-lt"/>
                <a:ea typeface="Times New Roman" panose="02020603050405020304" pitchFamily="18" charset="0"/>
                <a:cs typeface="Times New Roman" panose="02020603050405020304" pitchFamily="18" charset="0"/>
              </a:rPr>
              <a:t>Information on determining if a project provides a “direct benefit” may be found in the </a:t>
            </a:r>
            <a:r>
              <a:rPr lang="en-US" sz="1200" i="1" dirty="0" err="1">
                <a:effectLst/>
                <a:latin typeface="+mn-lt"/>
                <a:ea typeface="Times New Roman" panose="02020603050405020304" pitchFamily="18" charset="0"/>
                <a:cs typeface="Times New Roman" panose="02020603050405020304" pitchFamily="18" charset="0"/>
              </a:rPr>
              <a:t>TxCDBG</a:t>
            </a:r>
            <a:r>
              <a:rPr lang="en-US" sz="1200" i="1" dirty="0">
                <a:effectLst/>
                <a:latin typeface="+mn-lt"/>
                <a:ea typeface="Times New Roman" panose="02020603050405020304" pitchFamily="18" charset="0"/>
                <a:cs typeface="Times New Roman" panose="02020603050405020304" pitchFamily="18" charset="0"/>
              </a:rPr>
              <a:t> Guide to Meeting a National Program Objective</a:t>
            </a:r>
            <a:r>
              <a:rPr lang="en-US" sz="1200" dirty="0">
                <a:effectLst/>
                <a:latin typeface="+mn-lt"/>
                <a:ea typeface="Times New Roman" panose="02020603050405020304" pitchFamily="18" charset="0"/>
                <a:cs typeface="Times New Roman" panose="02020603050405020304" pitchFamily="18" charset="0"/>
              </a:rPr>
              <a:t>, located on the TDA website.</a:t>
            </a:r>
            <a:endParaRPr lang="en-US" b="0" dirty="0">
              <a:solidFill>
                <a:srgbClr val="000000"/>
              </a:solidFill>
              <a:effectLst/>
              <a:latin typeface="IBM Plex Serif" panose="020B0604020202020204" pitchFamily="18" charset="0"/>
            </a:endParaRPr>
          </a:p>
          <a:p>
            <a:endParaRPr lang="en-US" sz="1200" b="0" i="0" u="none" strike="noStrike" baseline="0" dirty="0">
              <a:solidFill>
                <a:srgbClr val="000000"/>
              </a:solidFill>
              <a:latin typeface="+mn-lt"/>
            </a:endParaRPr>
          </a:p>
          <a:p>
            <a:pPr marL="0" marR="0">
              <a:spcBef>
                <a:spcPts val="0"/>
              </a:spcBef>
              <a:spcAft>
                <a:spcPts val="0"/>
              </a:spcAft>
            </a:pPr>
            <a:r>
              <a:rPr lang="en-US" sz="1200" dirty="0">
                <a:effectLst/>
                <a:latin typeface="+mn-lt"/>
                <a:ea typeface="Times New Roman" panose="02020603050405020304" pitchFamily="18" charset="0"/>
                <a:cs typeface="Times New Roman" panose="02020603050405020304" pitchFamily="18" charset="0"/>
              </a:rPr>
              <a:t> </a:t>
            </a:r>
            <a:r>
              <a:rPr lang="en-US" sz="1200" dirty="0" err="1">
                <a:effectLst/>
                <a:latin typeface="+mn-lt"/>
                <a:ea typeface="Times New Roman" panose="02020603050405020304" pitchFamily="18" charset="0"/>
              </a:rPr>
              <a:t>TxCDBG</a:t>
            </a:r>
            <a:r>
              <a:rPr lang="en-US" sz="1200" dirty="0">
                <a:effectLst/>
                <a:latin typeface="+mn-lt"/>
                <a:ea typeface="Times New Roman" panose="02020603050405020304" pitchFamily="18" charset="0"/>
              </a:rPr>
              <a:t> funded projects that provide direct benefit to homeowners selected through an application process must receive the following:</a:t>
            </a:r>
          </a:p>
          <a:p>
            <a:pPr marL="342900" marR="0" lvl="0" indent="-342900" algn="just">
              <a:lnSpc>
                <a:spcPts val="1400"/>
              </a:lnSpc>
              <a:spcBef>
                <a:spcPts val="0"/>
              </a:spcBef>
              <a:spcAft>
                <a:spcPts val="0"/>
              </a:spcAft>
              <a:buFont typeface="Symbol" panose="05050102010706020507" pitchFamily="18" charset="2"/>
              <a:buChar char=""/>
            </a:pPr>
            <a:r>
              <a:rPr lang="en-US" sz="1200" dirty="0">
                <a:effectLst/>
                <a:latin typeface="+mn-lt"/>
                <a:ea typeface="Times New Roman" panose="02020603050405020304" pitchFamily="18" charset="0"/>
              </a:rPr>
              <a:t>TDA approval for the proposed program guidelines </a:t>
            </a:r>
            <a:r>
              <a:rPr lang="en-US" sz="1200" i="1" dirty="0">
                <a:effectLst/>
                <a:latin typeface="+mn-lt"/>
                <a:ea typeface="Times New Roman" panose="02020603050405020304" pitchFamily="18" charset="0"/>
              </a:rPr>
              <a:t>prior</a:t>
            </a:r>
            <a:r>
              <a:rPr lang="en-US" sz="1200" dirty="0">
                <a:effectLst/>
                <a:latin typeface="+mn-lt"/>
                <a:ea typeface="Times New Roman" panose="02020603050405020304" pitchFamily="18" charset="0"/>
              </a:rPr>
              <a:t> to the selection of program recipients;</a:t>
            </a:r>
          </a:p>
          <a:p>
            <a:pPr marL="342900" marR="0" lvl="0" indent="-342900" algn="just">
              <a:lnSpc>
                <a:spcPts val="1400"/>
              </a:lnSpc>
              <a:spcBef>
                <a:spcPts val="0"/>
              </a:spcBef>
              <a:spcAft>
                <a:spcPts val="0"/>
              </a:spcAft>
              <a:buFont typeface="Symbol" panose="05050102010706020507" pitchFamily="18" charset="2"/>
              <a:buChar char=""/>
            </a:pPr>
            <a:r>
              <a:rPr lang="en-US" sz="1200" dirty="0">
                <a:effectLst/>
                <a:latin typeface="+mn-lt"/>
                <a:ea typeface="Times New Roman" panose="02020603050405020304" pitchFamily="18" charset="0"/>
              </a:rPr>
              <a:t>TDA’s release of funds for such activities. Applicable projects are those that provide housing rehabilitation, first-time on-site sewage facilities, replacement of on-site sewage facilities, or scattered first-time water or sewer service yard lines (that are not associated with the installation of a main trunk line).  </a:t>
            </a:r>
          </a:p>
          <a:p>
            <a:pPr marL="342900" marR="0" lvl="0" indent="-342900" algn="just">
              <a:lnSpc>
                <a:spcPts val="1400"/>
              </a:lnSpc>
              <a:spcBef>
                <a:spcPts val="0"/>
              </a:spcBef>
              <a:spcAft>
                <a:spcPts val="0"/>
              </a:spcAft>
              <a:buFont typeface="Symbol" panose="05050102010706020507" pitchFamily="18" charset="2"/>
              <a:buChar char=""/>
            </a:pPr>
            <a:endParaRPr lang="en-US" sz="1200" dirty="0">
              <a:effectLst/>
              <a:latin typeface="+mn-lt"/>
              <a:ea typeface="Times New Roman" panose="02020603050405020304" pitchFamily="18" charset="0"/>
            </a:endParaRPr>
          </a:p>
          <a:p>
            <a:pPr marL="0" marR="0" lvl="0" indent="0" algn="just">
              <a:lnSpc>
                <a:spcPts val="1400"/>
              </a:lnSpc>
              <a:spcBef>
                <a:spcPts val="0"/>
              </a:spcBef>
              <a:spcAft>
                <a:spcPts val="0"/>
              </a:spcAft>
              <a:buFont typeface="Symbol" panose="05050102010706020507" pitchFamily="18" charset="2"/>
              <a:buNone/>
            </a:pPr>
            <a:r>
              <a:rPr lang="en-US" sz="1200" dirty="0">
                <a:effectLst/>
                <a:latin typeface="+mn-lt"/>
                <a:ea typeface="Times New Roman" panose="02020603050405020304" pitchFamily="18" charset="0"/>
              </a:rPr>
              <a:t>As appropriate, the following documents must be submitted and approved by TDA prior to the release of any </a:t>
            </a:r>
            <a:r>
              <a:rPr lang="en-US" sz="1200" dirty="0" err="1">
                <a:effectLst/>
                <a:latin typeface="+mn-lt"/>
                <a:ea typeface="Times New Roman" panose="02020603050405020304" pitchFamily="18" charset="0"/>
              </a:rPr>
              <a:t>TxCDBG</a:t>
            </a:r>
            <a:r>
              <a:rPr lang="en-US" sz="1200" dirty="0">
                <a:effectLst/>
                <a:latin typeface="+mn-lt"/>
                <a:ea typeface="Times New Roman" panose="02020603050405020304" pitchFamily="18" charset="0"/>
              </a:rPr>
              <a:t> construction funds for direct benefit activities:</a:t>
            </a:r>
          </a:p>
          <a:p>
            <a:pPr marL="342900" marR="0" lvl="0" indent="-342900">
              <a:lnSpc>
                <a:spcPts val="1400"/>
              </a:lnSpc>
              <a:spcBef>
                <a:spcPts val="0"/>
              </a:spcBef>
              <a:spcAft>
                <a:spcPts val="0"/>
              </a:spcAft>
              <a:buFont typeface="Symbol" panose="05050102010706020507" pitchFamily="18" charset="2"/>
              <a:buChar char=""/>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i="1" dirty="0">
                <a:effectLst/>
                <a:latin typeface="+mn-lt"/>
                <a:ea typeface="Times New Roman" panose="02020603050405020304" pitchFamily="18" charset="0"/>
              </a:rPr>
              <a:t>Sample Housing Rehabilitation Guidelines</a:t>
            </a:r>
            <a:r>
              <a:rPr lang="en-US" sz="1200" dirty="0">
                <a:effectLst/>
                <a:latin typeface="+mn-lt"/>
                <a:ea typeface="Times New Roman" panose="02020603050405020304" pitchFamily="18" charset="0"/>
              </a:rPr>
              <a:t> </a:t>
            </a:r>
            <a:r>
              <a:rPr lang="en-US" sz="1200" b="1" dirty="0">
                <a:effectLst/>
                <a:latin typeface="+mn-lt"/>
                <a:ea typeface="Times New Roman" panose="02020603050405020304" pitchFamily="18" charset="0"/>
              </a:rPr>
              <a:t>(Form C2)</a:t>
            </a:r>
            <a:endParaRPr lang="en-US" sz="1200" dirty="0">
              <a:effectLst/>
              <a:latin typeface="+mn-lt"/>
              <a:ea typeface="Times New Roman" panose="02020603050405020304" pitchFamily="18" charset="0"/>
            </a:endParaRPr>
          </a:p>
          <a:p>
            <a:pPr marL="342900" marR="0" lvl="0" indent="-342900">
              <a:lnSpc>
                <a:spcPts val="1400"/>
              </a:lnSpc>
              <a:spcBef>
                <a:spcPts val="0"/>
              </a:spcBef>
              <a:spcAft>
                <a:spcPts val="0"/>
              </a:spcAft>
              <a:buFont typeface="Symbol" panose="05050102010706020507" pitchFamily="18" charset="2"/>
              <a:buChar char=""/>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i="1" dirty="0">
                <a:effectLst/>
                <a:latin typeface="+mn-lt"/>
                <a:ea typeface="Times New Roman" panose="02020603050405020304" pitchFamily="18" charset="0"/>
              </a:rPr>
              <a:t>Housing Rehabilitation Work Write-ups and Cost Estimate Worksheet </a:t>
            </a:r>
            <a:r>
              <a:rPr lang="en-US" sz="1200" b="1" dirty="0">
                <a:effectLst/>
                <a:latin typeface="+mn-lt"/>
                <a:ea typeface="Times New Roman" panose="02020603050405020304" pitchFamily="18" charset="0"/>
              </a:rPr>
              <a:t>(Form C3)</a:t>
            </a:r>
            <a:r>
              <a:rPr lang="en-US" sz="1200" dirty="0">
                <a:effectLst/>
                <a:latin typeface="+mn-lt"/>
                <a:ea typeface="Times New Roman" panose="02020603050405020304" pitchFamily="18" charset="0"/>
              </a:rPr>
              <a:t>  </a:t>
            </a:r>
          </a:p>
          <a:p>
            <a:pPr marL="342900" marR="0" lvl="0" indent="-342900">
              <a:lnSpc>
                <a:spcPts val="1400"/>
              </a:lnSpc>
              <a:spcBef>
                <a:spcPts val="0"/>
              </a:spcBef>
              <a:spcAft>
                <a:spcPts val="0"/>
              </a:spcAft>
              <a:buFont typeface="Symbol" panose="05050102010706020507" pitchFamily="18" charset="2"/>
              <a:buChar char=""/>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ea typeface="Times New Roman" panose="02020603050405020304" pitchFamily="18" charset="0"/>
              </a:rPr>
              <a:t>On Site Sewer Facilities (OSSF) – </a:t>
            </a:r>
            <a:r>
              <a:rPr lang="en-US" sz="1200" i="1" dirty="0">
                <a:effectLst/>
                <a:latin typeface="+mn-lt"/>
                <a:ea typeface="Times New Roman" panose="02020603050405020304" pitchFamily="18" charset="0"/>
              </a:rPr>
              <a:t>Sample OSSF Guidelines </a:t>
            </a:r>
            <a:r>
              <a:rPr lang="en-US" sz="1200" b="1" dirty="0">
                <a:effectLst/>
                <a:latin typeface="+mn-lt"/>
                <a:ea typeface="Times New Roman" panose="02020603050405020304" pitchFamily="18" charset="0"/>
              </a:rPr>
              <a:t>(Form CII2)</a:t>
            </a:r>
            <a:endParaRPr lang="en-US" sz="1200" dirty="0">
              <a:effectLst/>
              <a:latin typeface="+mn-lt"/>
              <a:ea typeface="Times New Roman" panose="02020603050405020304" pitchFamily="18" charset="0"/>
            </a:endParaRPr>
          </a:p>
          <a:p>
            <a:pPr marL="342900" marR="0" lvl="0" indent="-342900">
              <a:lnSpc>
                <a:spcPts val="1400"/>
              </a:lnSpc>
              <a:spcBef>
                <a:spcPts val="0"/>
              </a:spcBef>
              <a:spcAft>
                <a:spcPts val="0"/>
              </a:spcAft>
              <a:buFont typeface="Symbol" panose="05050102010706020507" pitchFamily="18" charset="2"/>
              <a:buChar char=""/>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i="1" dirty="0">
                <a:effectLst/>
                <a:latin typeface="+mn-lt"/>
                <a:ea typeface="Times New Roman" panose="02020603050405020304" pitchFamily="18" charset="0"/>
              </a:rPr>
              <a:t>Yard line Assistance Guidelines Template</a:t>
            </a:r>
            <a:r>
              <a:rPr lang="en-US" sz="1200" dirty="0">
                <a:effectLst/>
                <a:latin typeface="+mn-lt"/>
                <a:ea typeface="Times New Roman" panose="02020603050405020304" pitchFamily="18" charset="0"/>
              </a:rPr>
              <a:t> (</a:t>
            </a:r>
            <a:r>
              <a:rPr lang="en-US" sz="1200" b="1" dirty="0">
                <a:effectLst/>
                <a:latin typeface="+mn-lt"/>
                <a:ea typeface="Times New Roman" panose="02020603050405020304" pitchFamily="18" charset="0"/>
              </a:rPr>
              <a:t>Form CII2.A</a:t>
            </a:r>
            <a:r>
              <a:rPr lang="en-US" sz="1200" dirty="0">
                <a:effectLst/>
                <a:latin typeface="+mn-lt"/>
                <a:ea typeface="Times New Roman" panose="02020603050405020304" pitchFamily="18" charset="0"/>
              </a:rPr>
              <a:t>). </a:t>
            </a:r>
          </a:p>
          <a:p>
            <a:pPr algn="l"/>
            <a:endParaRPr lang="en-US" b="0" dirty="0">
              <a:solidFill>
                <a:srgbClr val="000000"/>
              </a:solidFill>
              <a:effectLst/>
              <a:latin typeface="IBM Plex Serif" panose="020B0604020202020204" pitchFamily="18" charset="0"/>
            </a:endParaRPr>
          </a:p>
          <a:p>
            <a:endParaRPr lang="en-US" sz="1200" b="0" i="0" u="none" strike="noStrike" baseline="0" dirty="0">
              <a:solidFill>
                <a:srgbClr val="000000"/>
              </a:solidFill>
              <a:latin typeface="+mn-lt"/>
            </a:endParaRPr>
          </a:p>
        </p:txBody>
      </p:sp>
      <p:sp>
        <p:nvSpPr>
          <p:cNvPr id="4" name="Slide Number Placeholder 3"/>
          <p:cNvSpPr>
            <a:spLocks noGrp="1"/>
          </p:cNvSpPr>
          <p:nvPr>
            <p:ph type="sldNum" sz="quarter" idx="5"/>
          </p:nvPr>
        </p:nvSpPr>
        <p:spPr/>
        <p:txBody>
          <a:bodyPr/>
          <a:lstStyle/>
          <a:p>
            <a:pPr marL="0" marR="0" lvl="0" indent="0" algn="r" defTabSz="920631" rtl="0" eaLnBrk="1" fontAlgn="base" latinLnBrk="0" hangingPunct="1">
              <a:lnSpc>
                <a:spcPct val="100000"/>
              </a:lnSpc>
              <a:spcBef>
                <a:spcPct val="0"/>
              </a:spcBef>
              <a:spcAft>
                <a:spcPct val="0"/>
              </a:spcAft>
              <a:buClrTx/>
              <a:buSzTx/>
              <a:buFontTx/>
              <a:buNone/>
              <a:tabLst/>
              <a:defRPr/>
            </a:pPr>
            <a:fld id="{C67B5536-7342-4511-A579-37832B0D2DC6}"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0631"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14382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mn-lt"/>
                <a:ea typeface="Times New Roman" panose="02020603050405020304" pitchFamily="18" charset="0"/>
              </a:rPr>
              <a:t>Agreement Specific Special Conditions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effectLst/>
              <a:latin typeface="+mn-lt"/>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mn-lt"/>
                <a:ea typeface="Times New Roman" panose="02020603050405020304" pitchFamily="18" charset="0"/>
              </a:rPr>
              <a:t>It is at TDA’s sole discretion that TDA may require programmatic special conditions specific to a project.  Such conditions may be incorporated into the original Grant Agreement or amended into the Grant Agreement, as necessary.  </a:t>
            </a:r>
          </a:p>
          <a:p>
            <a:pPr algn="l"/>
            <a:endParaRPr lang="en-US" sz="1200" b="0" dirty="0">
              <a:solidFill>
                <a:srgbClr val="000000"/>
              </a:solidFill>
              <a:effectLst/>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dirty="0">
                <a:solidFill>
                  <a:srgbClr val="000000"/>
                </a:solidFill>
                <a:effectLst/>
                <a:latin typeface="+mn-lt"/>
              </a:rPr>
              <a:t>An example of this would be </a:t>
            </a:r>
            <a:r>
              <a:rPr lang="en-US" sz="1200" i="0" u="none" strike="noStrike" baseline="0" dirty="0">
                <a:solidFill>
                  <a:srgbClr val="000000"/>
                </a:solidFill>
                <a:latin typeface="+mj-lt"/>
              </a:rPr>
              <a:t>Financial FMS/Financial Management. Here is an example of what that might look like. For this project, the grant recipient must provide TDA proof of payment (i.e. paid receipts, canceled checks, wire transfer receipt) for all project related invoices in a format determined by TDA. </a:t>
            </a:r>
          </a:p>
          <a:p>
            <a:pPr algn="l"/>
            <a:endParaRPr lang="en-US" sz="1200" b="0" dirty="0">
              <a:solidFill>
                <a:srgbClr val="000000"/>
              </a:solidFill>
              <a:effectLst/>
              <a:latin typeface="+mn-lt"/>
            </a:endParaRPr>
          </a:p>
        </p:txBody>
      </p:sp>
      <p:sp>
        <p:nvSpPr>
          <p:cNvPr id="4" name="Slide Number Placeholder 3"/>
          <p:cNvSpPr>
            <a:spLocks noGrp="1"/>
          </p:cNvSpPr>
          <p:nvPr>
            <p:ph type="sldNum" sz="quarter" idx="5"/>
          </p:nvPr>
        </p:nvSpPr>
        <p:spPr/>
        <p:txBody>
          <a:bodyPr/>
          <a:lstStyle/>
          <a:p>
            <a:pPr marL="0" marR="0" lvl="0" indent="0" algn="r" defTabSz="920631" rtl="0" eaLnBrk="1" fontAlgn="base" latinLnBrk="0" hangingPunct="1">
              <a:lnSpc>
                <a:spcPct val="100000"/>
              </a:lnSpc>
              <a:spcBef>
                <a:spcPct val="0"/>
              </a:spcBef>
              <a:spcAft>
                <a:spcPct val="0"/>
              </a:spcAft>
              <a:buClrTx/>
              <a:buSzTx/>
              <a:buFontTx/>
              <a:buNone/>
              <a:tabLst/>
              <a:defRPr/>
            </a:pPr>
            <a:fld id="{C67B5536-7342-4511-A579-37832B0D2DC6}"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0631"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72971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mn-lt"/>
                <a:ea typeface="Times New Roman" panose="02020603050405020304" pitchFamily="18" charset="0"/>
              </a:rPr>
              <a:t>Another example of a grant specific special condition is a special condition put into the grant agreement via amendment. These may be related to adhering to performance thresholds and/or</a:t>
            </a:r>
            <a:r>
              <a:rPr lang="en-US" sz="1200" b="0" dirty="0">
                <a:solidFill>
                  <a:srgbClr val="000000"/>
                </a:solidFill>
                <a:effectLst/>
                <a:latin typeface="+mn-lt"/>
                <a:ea typeface="Times New Roman" panose="02020603050405020304" pitchFamily="18" charset="0"/>
              </a:rPr>
              <a:t> project timelines.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baseline="0" dirty="0">
              <a:solidFill>
                <a:srgbClr val="000000"/>
              </a:solidFill>
              <a:effectLst/>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baseline="0" dirty="0">
                <a:solidFill>
                  <a:srgbClr val="000000"/>
                </a:solidFill>
                <a:effectLst/>
                <a:latin typeface="+mn-lt"/>
              </a:rPr>
              <a:t>For this example, the Grant Recipient must provide evidence of a construction award to TDA by a certain date. If the condition is met, the grant term will be extended to the date originally requested by the Grant Recipient. If the condition is not met, the grant project will be terminated.</a:t>
            </a:r>
            <a:endParaRPr lang="en-US" sz="1200" i="0" u="none" strike="noStrike" baseline="0" dirty="0">
              <a:solidFill>
                <a:srgbClr val="000000"/>
              </a:solidFill>
              <a:latin typeface="+mj-lt"/>
            </a:endParaRPr>
          </a:p>
        </p:txBody>
      </p:sp>
      <p:sp>
        <p:nvSpPr>
          <p:cNvPr id="4" name="Slide Number Placeholder 3"/>
          <p:cNvSpPr>
            <a:spLocks noGrp="1"/>
          </p:cNvSpPr>
          <p:nvPr>
            <p:ph type="sldNum" sz="quarter" idx="5"/>
          </p:nvPr>
        </p:nvSpPr>
        <p:spPr/>
        <p:txBody>
          <a:bodyPr/>
          <a:lstStyle/>
          <a:p>
            <a:pPr marL="0" marR="0" lvl="0" indent="0" algn="r" defTabSz="920631" rtl="0" eaLnBrk="1" fontAlgn="base" latinLnBrk="0" hangingPunct="1">
              <a:lnSpc>
                <a:spcPct val="100000"/>
              </a:lnSpc>
              <a:spcBef>
                <a:spcPct val="0"/>
              </a:spcBef>
              <a:spcAft>
                <a:spcPct val="0"/>
              </a:spcAft>
              <a:buClrTx/>
              <a:buSzTx/>
              <a:buFontTx/>
              <a:buNone/>
              <a:tabLst/>
              <a:defRPr/>
            </a:pPr>
            <a:fld id="{C67B5536-7342-4511-A579-37832B0D2DC6}"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0631"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044115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concludes part one of our Special Conditions presentation. Are there any questions or comments?</a:t>
            </a:r>
          </a:p>
        </p:txBody>
      </p:sp>
      <p:sp>
        <p:nvSpPr>
          <p:cNvPr id="4" name="Slide Number Placeholder 3"/>
          <p:cNvSpPr>
            <a:spLocks noGrp="1"/>
          </p:cNvSpPr>
          <p:nvPr>
            <p:ph type="sldNum" sz="quarter" idx="10"/>
          </p:nvPr>
        </p:nvSpPr>
        <p:spPr/>
        <p:txBody>
          <a:bodyPr/>
          <a:lstStyle/>
          <a:p>
            <a:pPr marL="0" marR="0" lvl="0" indent="0" algn="r" defTabSz="920631" rtl="0" eaLnBrk="1" fontAlgn="base" latinLnBrk="0" hangingPunct="1">
              <a:lnSpc>
                <a:spcPct val="100000"/>
              </a:lnSpc>
              <a:spcBef>
                <a:spcPct val="0"/>
              </a:spcBef>
              <a:spcAft>
                <a:spcPct val="0"/>
              </a:spcAft>
              <a:buClrTx/>
              <a:buSzTx/>
              <a:buFontTx/>
              <a:buNone/>
              <a:tabLst/>
              <a:defRPr/>
            </a:pPr>
            <a:fld id="{C67B5536-7342-4511-A579-37832B0D2DC6}"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0631"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836378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58">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20631" rtl="0" eaLnBrk="1" fontAlgn="base" latinLnBrk="0" hangingPunct="1">
              <a:lnSpc>
                <a:spcPct val="100000"/>
              </a:lnSpc>
              <a:spcBef>
                <a:spcPct val="0"/>
              </a:spcBef>
              <a:spcAft>
                <a:spcPct val="0"/>
              </a:spcAft>
              <a:buClrTx/>
              <a:buSzTx/>
              <a:buFontTx/>
              <a:buNone/>
              <a:tabLst/>
              <a:defRPr/>
            </a:pPr>
            <a:fld id="{C67B5536-7342-4511-A579-37832B0D2DC6}"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0631"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883507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baseline="0" dirty="0">
              <a:solidFill>
                <a:srgbClr val="000000"/>
              </a:solidFill>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C67B5536-7342-4511-A579-37832B0D2DC6}" type="slidenum">
              <a:rPr lang="en-US" smtClean="0"/>
              <a:pPr>
                <a:defRPr/>
              </a:pPr>
              <a:t>3</a:t>
            </a:fld>
            <a:endParaRPr lang="en-US" dirty="0"/>
          </a:p>
        </p:txBody>
      </p:sp>
    </p:spTree>
    <p:extLst>
      <p:ext uri="{BB962C8B-B14F-4D97-AF65-F5344CB8AC3E}">
        <p14:creationId xmlns:p14="http://schemas.microsoft.com/office/powerpoint/2010/main" val="2084809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0" fontAlgn="base" latinLnBrk="0" hangingPunct="0">
              <a:lnSpc>
                <a:spcPts val="1400"/>
              </a:lnSpc>
              <a:spcBef>
                <a:spcPts val="0"/>
              </a:spcBef>
              <a:spcAft>
                <a:spcPts val="0"/>
              </a:spcAft>
              <a:buClrTx/>
              <a:buSzTx/>
              <a:buFontTx/>
              <a:buNone/>
              <a:tabLst/>
              <a:defRPr/>
            </a:pPr>
            <a:r>
              <a:rPr lang="en-US" b="1" dirty="0"/>
              <a:t>Permit and Approval Certification</a:t>
            </a:r>
          </a:p>
          <a:p>
            <a:pPr marL="0" marR="0" algn="just">
              <a:lnSpc>
                <a:spcPts val="1400"/>
              </a:lnSpc>
              <a:spcBef>
                <a:spcPts val="0"/>
              </a:spcBef>
              <a:spcAft>
                <a:spcPts val="0"/>
              </a:spcAft>
            </a:pPr>
            <a:r>
              <a:rPr lang="en-US" sz="1200" dirty="0">
                <a:effectLst/>
                <a:latin typeface="+mn-lt"/>
                <a:ea typeface="Times New Roman" panose="02020603050405020304" pitchFamily="18" charset="0"/>
              </a:rPr>
              <a:t>Grant Recipient is responsible for ensuring compliance with all permits, authorizations, or other written approvals required by state or federal regulations. </a:t>
            </a:r>
          </a:p>
          <a:p>
            <a:pPr marL="0" marR="0" algn="just">
              <a:lnSpc>
                <a:spcPts val="1400"/>
              </a:lnSpc>
              <a:spcBef>
                <a:spcPts val="0"/>
              </a:spcBef>
              <a:spcAft>
                <a:spcPts val="0"/>
              </a:spcAft>
            </a:pPr>
            <a:endParaRPr lang="en-US" sz="1200" dirty="0">
              <a:effectLst/>
              <a:latin typeface="+mn-lt"/>
              <a:ea typeface="Times New Roman" panose="02020603050405020304" pitchFamily="18" charset="0"/>
            </a:endParaRPr>
          </a:p>
          <a:p>
            <a:pPr marL="0" marR="0" algn="just">
              <a:lnSpc>
                <a:spcPts val="1400"/>
              </a:lnSpc>
              <a:spcBef>
                <a:spcPts val="0"/>
              </a:spcBef>
              <a:spcAft>
                <a:spcPts val="0"/>
              </a:spcAft>
            </a:pPr>
            <a:r>
              <a:rPr lang="en-US" sz="1200" dirty="0">
                <a:effectLst/>
                <a:latin typeface="+mn-lt"/>
                <a:ea typeface="Times New Roman" panose="02020603050405020304" pitchFamily="18" charset="0"/>
              </a:rPr>
              <a:t>Examples include:</a:t>
            </a:r>
          </a:p>
          <a:p>
            <a:pPr marL="342900" marR="0" lvl="0" indent="-342900">
              <a:lnSpc>
                <a:spcPts val="1400"/>
              </a:lnSpc>
              <a:spcBef>
                <a:spcPts val="0"/>
              </a:spcBef>
              <a:spcAft>
                <a:spcPts val="0"/>
              </a:spcAft>
              <a:buFont typeface="Symbol" panose="05050102010706020507" pitchFamily="18" charset="2"/>
              <a:buChar char=""/>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ea typeface="Times New Roman" panose="02020603050405020304" pitchFamily="18" charset="0"/>
                <a:cs typeface="Arial" panose="020B0604020202020204" pitchFamily="34" charset="0"/>
              </a:rPr>
              <a:t>Texas Commission on Environmental Quality (TCEQ) approval of plans and specifications for water and sewer projects;</a:t>
            </a:r>
          </a:p>
          <a:p>
            <a:pPr marL="342900" marR="0" lvl="0" indent="-342900">
              <a:lnSpc>
                <a:spcPts val="1400"/>
              </a:lnSpc>
              <a:spcBef>
                <a:spcPts val="0"/>
              </a:spcBef>
              <a:spcAft>
                <a:spcPts val="0"/>
              </a:spcAft>
              <a:buFont typeface="Symbol" panose="05050102010706020507" pitchFamily="18" charset="2"/>
              <a:buChar char=""/>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ea typeface="Times New Roman" panose="02020603050405020304" pitchFamily="18" charset="0"/>
                <a:cs typeface="Arial" panose="020B0604020202020204" pitchFamily="34" charset="0"/>
              </a:rPr>
              <a:t>Texas Historical Commission (THC) approval for construction in a designated Main Street area;</a:t>
            </a:r>
          </a:p>
          <a:p>
            <a:pPr marL="342900" marR="0" lvl="0" indent="-342900">
              <a:lnSpc>
                <a:spcPts val="1400"/>
              </a:lnSpc>
              <a:spcBef>
                <a:spcPts val="0"/>
              </a:spcBef>
              <a:spcAft>
                <a:spcPts val="0"/>
              </a:spcAft>
              <a:buFont typeface="Symbol" panose="05050102010706020507" pitchFamily="18" charset="2"/>
              <a:buChar char=""/>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ea typeface="Times New Roman" panose="02020603050405020304" pitchFamily="18" charset="0"/>
                <a:cs typeface="Arial" panose="020B0604020202020204" pitchFamily="34" charset="0"/>
              </a:rPr>
              <a:t>Texas Department of Licensing and Regulation (TDLR) approval for building construction projects; </a:t>
            </a:r>
          </a:p>
          <a:p>
            <a:pPr marL="342900" marR="0" lvl="0" indent="-342900">
              <a:lnSpc>
                <a:spcPts val="1400"/>
              </a:lnSpc>
              <a:spcBef>
                <a:spcPts val="0"/>
              </a:spcBef>
              <a:spcAft>
                <a:spcPts val="0"/>
              </a:spcAft>
              <a:buFont typeface="Symbol" panose="05050102010706020507" pitchFamily="18" charset="2"/>
              <a:buChar char=""/>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ea typeface="Times New Roman" panose="02020603050405020304" pitchFamily="18" charset="0"/>
                <a:cs typeface="Arial" panose="020B0604020202020204" pitchFamily="34" charset="0"/>
              </a:rPr>
              <a:t>Texas Department of Transportation (TxDOT) approval for construction of a bridge project; and</a:t>
            </a:r>
          </a:p>
          <a:p>
            <a:pPr marL="457200" marR="0" indent="0">
              <a:lnSpc>
                <a:spcPts val="14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ea typeface="Times New Roman" panose="02020603050405020304" pitchFamily="18" charset="0"/>
              </a:rPr>
              <a:t>other approvals required by state or federal agencies prior to construction.</a:t>
            </a:r>
          </a:p>
          <a:p>
            <a:pPr marL="0" marR="0" algn="just">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ea typeface="Times New Roman" panose="02020603050405020304" pitchFamily="18" charset="0"/>
                <a:cs typeface="Arial" panose="020B0604020202020204" pitchFamily="34" charset="0"/>
              </a:rPr>
              <a:t> </a:t>
            </a:r>
            <a:endParaRPr lang="en-US" sz="1200" dirty="0">
              <a:effectLst/>
              <a:latin typeface="+mn-lt"/>
              <a:ea typeface="Times New Roman" panose="02020603050405020304" pitchFamily="18" charset="0"/>
              <a:cs typeface="Times New Roman" panose="02020603050405020304" pitchFamily="18" charset="0"/>
            </a:endParaRPr>
          </a:p>
          <a:p>
            <a:pPr marL="0" marR="0" algn="just">
              <a:spcBef>
                <a:spcPts val="0"/>
              </a:spcBef>
              <a:spcAft>
                <a:spcPts val="0"/>
              </a:spcAft>
              <a:tabLst>
                <a:tab pos="457200" algn="l"/>
                <a:tab pos="457200" algn="l"/>
              </a:tabLst>
            </a:pPr>
            <a:r>
              <a:rPr lang="en-US" sz="1200" dirty="0">
                <a:effectLst/>
                <a:latin typeface="+mn-lt"/>
                <a:ea typeface="Times New Roman" panose="02020603050405020304" pitchFamily="18" charset="0"/>
                <a:cs typeface="Times New Roman" panose="02020603050405020304" pitchFamily="18" charset="0"/>
              </a:rPr>
              <a:t>Although no standard reporting is required, the Grant Recipient must retain copies of all permits and approvals in the local grant files.</a:t>
            </a:r>
            <a:r>
              <a:rPr lang="en-US" sz="1200" dirty="0">
                <a:effectLst/>
                <a:latin typeface="+mn-lt"/>
                <a:ea typeface="Times New Roman" panose="02020603050405020304" pitchFamily="18" charset="0"/>
                <a:cs typeface="Arial" panose="020B0604020202020204" pitchFamily="34" charset="0"/>
              </a:rPr>
              <a:t> When corresponding with other agencies about a Grant Recipient’s </a:t>
            </a:r>
            <a:r>
              <a:rPr lang="en-US" sz="1200" dirty="0" err="1">
                <a:effectLst/>
                <a:latin typeface="+mn-lt"/>
                <a:ea typeface="Times New Roman" panose="02020603050405020304" pitchFamily="18" charset="0"/>
                <a:cs typeface="Arial" panose="020B0604020202020204" pitchFamily="34" charset="0"/>
              </a:rPr>
              <a:t>TxCDBG</a:t>
            </a:r>
            <a:r>
              <a:rPr lang="en-US" sz="1200" dirty="0">
                <a:effectLst/>
                <a:latin typeface="+mn-lt"/>
                <a:ea typeface="Times New Roman" panose="02020603050405020304" pitchFamily="18" charset="0"/>
                <a:cs typeface="Arial" panose="020B0604020202020204" pitchFamily="34" charset="0"/>
              </a:rPr>
              <a:t> project, please be sure to reference the Grant Agreement number. </a:t>
            </a:r>
            <a:endParaRPr lang="en-US" sz="1200" dirty="0">
              <a:effectLst/>
              <a:latin typeface="+mn-lt"/>
              <a:ea typeface="Times New Roman" panose="02020603050405020304" pitchFamily="18" charset="0"/>
              <a:cs typeface="Times New Roman" panose="02020603050405020304" pitchFamily="18" charset="0"/>
            </a:endParaRPr>
          </a:p>
          <a:p>
            <a:pPr algn="l"/>
            <a:endParaRPr lang="en-US" b="0" dirty="0">
              <a:solidFill>
                <a:srgbClr val="000000"/>
              </a:solidFill>
              <a:effectLst/>
              <a:latin typeface="IBM Plex Serif" panose="020B0604020202020204" pitchFamily="18" charset="0"/>
            </a:endParaRPr>
          </a:p>
        </p:txBody>
      </p:sp>
      <p:sp>
        <p:nvSpPr>
          <p:cNvPr id="4" name="Slide Number Placeholder 3"/>
          <p:cNvSpPr>
            <a:spLocks noGrp="1"/>
          </p:cNvSpPr>
          <p:nvPr>
            <p:ph type="sldNum" sz="quarter" idx="5"/>
          </p:nvPr>
        </p:nvSpPr>
        <p:spPr/>
        <p:txBody>
          <a:bodyPr/>
          <a:lstStyle/>
          <a:p>
            <a:pPr marL="0" marR="0" lvl="0" indent="0" algn="r" defTabSz="920631" rtl="0" eaLnBrk="1" fontAlgn="base" latinLnBrk="0" hangingPunct="1">
              <a:lnSpc>
                <a:spcPct val="100000"/>
              </a:lnSpc>
              <a:spcBef>
                <a:spcPct val="0"/>
              </a:spcBef>
              <a:spcAft>
                <a:spcPct val="0"/>
              </a:spcAft>
              <a:buClrTx/>
              <a:buSzTx/>
              <a:buFontTx/>
              <a:buNone/>
              <a:tabLst/>
              <a:defRPr/>
            </a:pPr>
            <a:fld id="{C67B5536-7342-4511-A579-37832B0D2DC6}"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0631"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179941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baseline="0" dirty="0">
                <a:solidFill>
                  <a:srgbClr val="000000"/>
                </a:solidFill>
                <a:latin typeface="+mn-lt"/>
              </a:rPr>
              <a:t>The Violence Against Women Act (VAWA) Reauthorization </a:t>
            </a:r>
            <a:r>
              <a:rPr lang="en-US" sz="1200" b="0" i="0" u="none" strike="noStrike" baseline="0" dirty="0">
                <a:solidFill>
                  <a:srgbClr val="000000"/>
                </a:solidFill>
                <a:latin typeface="+mn-lt"/>
              </a:rPr>
              <a:t>Act of 2022, which became effective October 1, 2022, includes a new requirement Grant Recipients to support an individual’s, including survivor’s, right to seek law enforcement or emergency assistance. </a:t>
            </a:r>
          </a:p>
          <a:p>
            <a:endParaRPr lang="en-US" sz="1200" b="0" i="0" u="none" strike="noStrike" baseline="0" dirty="0">
              <a:solidFill>
                <a:srgbClr val="000000"/>
              </a:solidFill>
              <a:latin typeface="+mn-lt"/>
            </a:endParaRPr>
          </a:p>
          <a:p>
            <a:r>
              <a:rPr lang="en-US" sz="1200" b="0" i="0" u="none" strike="noStrike" baseline="0" dirty="0">
                <a:solidFill>
                  <a:srgbClr val="000000"/>
                </a:solidFill>
                <a:latin typeface="+mn-lt"/>
              </a:rPr>
              <a:t>We will discuss VAWA </a:t>
            </a:r>
            <a:r>
              <a:rPr lang="en-US" sz="1200" b="0" i="0" u="none" strike="noStrike" baseline="0">
                <a:solidFill>
                  <a:srgbClr val="000000"/>
                </a:solidFill>
                <a:latin typeface="+mn-lt"/>
              </a:rPr>
              <a:t>more in </a:t>
            </a:r>
            <a:r>
              <a:rPr lang="en-US" sz="1200" b="0" i="0" u="none" strike="noStrike" baseline="0" dirty="0">
                <a:solidFill>
                  <a:srgbClr val="000000"/>
                </a:solidFill>
                <a:latin typeface="+mn-lt"/>
              </a:rPr>
              <a:t>our Group A presentation.</a:t>
            </a:r>
          </a:p>
          <a:p>
            <a:endParaRPr lang="en-US" sz="1200" b="0" i="0" u="none" strike="noStrike" baseline="0" dirty="0">
              <a:solidFill>
                <a:srgbClr val="000000"/>
              </a:solidFill>
              <a:latin typeface="+mn-lt"/>
            </a:endParaRPr>
          </a:p>
        </p:txBody>
      </p:sp>
      <p:sp>
        <p:nvSpPr>
          <p:cNvPr id="4" name="Slide Number Placeholder 3"/>
          <p:cNvSpPr>
            <a:spLocks noGrp="1"/>
          </p:cNvSpPr>
          <p:nvPr>
            <p:ph type="sldNum" sz="quarter" idx="5"/>
          </p:nvPr>
        </p:nvSpPr>
        <p:spPr/>
        <p:txBody>
          <a:bodyPr/>
          <a:lstStyle/>
          <a:p>
            <a:pPr marL="0" marR="0" lvl="0" indent="0" algn="r" defTabSz="920631" rtl="0" eaLnBrk="1" fontAlgn="base" latinLnBrk="0" hangingPunct="1">
              <a:lnSpc>
                <a:spcPct val="100000"/>
              </a:lnSpc>
              <a:spcBef>
                <a:spcPct val="0"/>
              </a:spcBef>
              <a:spcAft>
                <a:spcPct val="0"/>
              </a:spcAft>
              <a:buClrTx/>
              <a:buSzTx/>
              <a:buFontTx/>
              <a:buNone/>
              <a:tabLst/>
              <a:defRPr/>
            </a:pPr>
            <a:fld id="{C67B5536-7342-4511-A579-37832B0D2DC6}"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0631"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447065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solidFill>
                  <a:srgbClr val="000000"/>
                </a:solidFill>
                <a:effectLst/>
                <a:latin typeface="+mn-lt"/>
              </a:rPr>
              <a:t>The Buy American Preference, also know as Buy America Build America  Act or BABA, special condition applies to grant recipients that receive funding for infrastructure projects. </a:t>
            </a:r>
          </a:p>
          <a:p>
            <a:pPr algn="l"/>
            <a:endParaRPr lang="en-US" b="0" dirty="0">
              <a:solidFill>
                <a:srgbClr val="000000"/>
              </a:solidFill>
              <a:effectLst/>
              <a:latin typeface="+mn-lt"/>
            </a:endParaRPr>
          </a:p>
          <a:p>
            <a:pPr algn="l"/>
            <a:r>
              <a:rPr lang="en-US" b="0" dirty="0">
                <a:solidFill>
                  <a:srgbClr val="000000"/>
                </a:solidFill>
                <a:effectLst/>
                <a:latin typeface="+mn-lt"/>
              </a:rPr>
              <a:t>Temporary Project Signage – This special condition applies to all construction projects utilizing CDBG funding. </a:t>
            </a:r>
          </a:p>
          <a:p>
            <a:pPr algn="l"/>
            <a:endParaRPr lang="en-US" b="0" dirty="0">
              <a:solidFill>
                <a:srgbClr val="000000"/>
              </a:solidFill>
              <a:effectLst/>
              <a:latin typeface="+mn-lt"/>
            </a:endParaRPr>
          </a:p>
          <a:p>
            <a:pPr algn="l"/>
            <a:r>
              <a:rPr lang="en-US" b="0" dirty="0">
                <a:solidFill>
                  <a:srgbClr val="000000"/>
                </a:solidFill>
                <a:effectLst/>
                <a:latin typeface="+mn-lt"/>
              </a:rPr>
              <a:t>We will dive deeper into both of these special conditions in our Group B presentation. </a:t>
            </a:r>
          </a:p>
        </p:txBody>
      </p:sp>
      <p:sp>
        <p:nvSpPr>
          <p:cNvPr id="4" name="Slide Number Placeholder 3"/>
          <p:cNvSpPr>
            <a:spLocks noGrp="1"/>
          </p:cNvSpPr>
          <p:nvPr>
            <p:ph type="sldNum" sz="quarter" idx="5"/>
          </p:nvPr>
        </p:nvSpPr>
        <p:spPr/>
        <p:txBody>
          <a:bodyPr/>
          <a:lstStyle/>
          <a:p>
            <a:pPr marL="0" marR="0" lvl="0" indent="0" algn="r" defTabSz="920631" rtl="0" eaLnBrk="1" fontAlgn="base" latinLnBrk="0" hangingPunct="1">
              <a:lnSpc>
                <a:spcPct val="100000"/>
              </a:lnSpc>
              <a:spcBef>
                <a:spcPct val="0"/>
              </a:spcBef>
              <a:spcAft>
                <a:spcPct val="0"/>
              </a:spcAft>
              <a:buClrTx/>
              <a:buSzTx/>
              <a:buFontTx/>
              <a:buNone/>
              <a:tabLst/>
              <a:defRPr/>
            </a:pPr>
            <a:fld id="{C67B5536-7342-4511-A579-37832B0D2DC6}"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0631"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92506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0" fontAlgn="base" latinLnBrk="0" hangingPunct="0">
              <a:lnSpc>
                <a:spcPts val="1400"/>
              </a:lnSpc>
              <a:spcBef>
                <a:spcPts val="0"/>
              </a:spcBef>
              <a:spcAft>
                <a:spcPts val="0"/>
              </a:spcAft>
              <a:buClrTx/>
              <a:buSzTx/>
              <a:buFontTx/>
              <a:buNone/>
              <a:tabLst/>
              <a:defRPr/>
            </a:pPr>
            <a:r>
              <a:rPr lang="en-US" b="1" dirty="0">
                <a:latin typeface="+mj-lt"/>
              </a:rPr>
              <a:t>Projects Involving First-Time Water or Sewer Service Beneficiaries</a:t>
            </a:r>
          </a:p>
          <a:p>
            <a:pPr marL="0" marR="0" algn="just">
              <a:lnSpc>
                <a:spcPts val="1400"/>
              </a:lnSpc>
              <a:spcBef>
                <a:spcPts val="0"/>
              </a:spcBef>
              <a:spcAft>
                <a:spcPts val="0"/>
              </a:spcAft>
            </a:pPr>
            <a:r>
              <a:rPr lang="en-US" sz="1200" dirty="0">
                <a:effectLst/>
                <a:latin typeface="+mn-lt"/>
                <a:ea typeface="Times New Roman" panose="02020603050405020304" pitchFamily="18" charset="0"/>
              </a:rPr>
              <a:t>To ensure that projects involving first-time service will serve the anticipated number of beneficiaries, TDA requires that Grant Recipients document the number of first-time service beneficiaries </a:t>
            </a:r>
            <a:r>
              <a:rPr lang="en-US" sz="1200" b="1" dirty="0">
                <a:effectLst/>
                <a:latin typeface="+mn-lt"/>
                <a:ea typeface="Times New Roman" panose="02020603050405020304" pitchFamily="18" charset="0"/>
              </a:rPr>
              <a:t>prior</a:t>
            </a:r>
            <a:r>
              <a:rPr lang="en-US" sz="1200" dirty="0">
                <a:effectLst/>
                <a:latin typeface="+mn-lt"/>
                <a:ea typeface="Times New Roman" panose="02020603050405020304" pitchFamily="18" charset="0"/>
              </a:rPr>
              <a:t> to bidding construction. </a:t>
            </a:r>
          </a:p>
          <a:p>
            <a:pPr marL="0" marR="0" algn="just">
              <a:lnSpc>
                <a:spcPts val="1400"/>
              </a:lnSpc>
              <a:spcBef>
                <a:spcPts val="0"/>
              </a:spcBef>
              <a:spcAft>
                <a:spcPts val="0"/>
              </a:spcAft>
            </a:pPr>
            <a:endParaRPr lang="en-US" sz="1200" dirty="0">
              <a:effectLst/>
              <a:latin typeface="+mn-lt"/>
              <a:ea typeface="Times New Roman" panose="02020603050405020304" pitchFamily="18" charset="0"/>
            </a:endParaRPr>
          </a:p>
          <a:p>
            <a:pPr marL="0" marR="0" algn="just">
              <a:lnSpc>
                <a:spcPts val="1400"/>
              </a:lnSpc>
              <a:spcBef>
                <a:spcPts val="0"/>
              </a:spcBef>
              <a:spcAft>
                <a:spcPts val="0"/>
              </a:spcAft>
            </a:pPr>
            <a:r>
              <a:rPr lang="en-US" sz="1200" dirty="0">
                <a:effectLst/>
                <a:latin typeface="+mn-lt"/>
                <a:ea typeface="Times New Roman" panose="02020603050405020304" pitchFamily="18" charset="0"/>
              </a:rPr>
              <a:t>If fewer than 75% of the beneficiaries proposed in the application intend to connect to the </a:t>
            </a:r>
            <a:r>
              <a:rPr lang="en-US" sz="1200" dirty="0" err="1">
                <a:effectLst/>
                <a:latin typeface="+mn-lt"/>
                <a:ea typeface="Times New Roman" panose="02020603050405020304" pitchFamily="18" charset="0"/>
              </a:rPr>
              <a:t>TxCDBG</a:t>
            </a:r>
            <a:r>
              <a:rPr lang="en-US" sz="1200" dirty="0">
                <a:effectLst/>
                <a:latin typeface="+mn-lt"/>
                <a:ea typeface="Times New Roman" panose="02020603050405020304" pitchFamily="18" charset="0"/>
              </a:rPr>
              <a:t> funded infrastructure, the project may not proceed without written approval from </a:t>
            </a:r>
            <a:r>
              <a:rPr lang="en-US" sz="1200" dirty="0" err="1">
                <a:effectLst/>
                <a:latin typeface="+mn-lt"/>
                <a:ea typeface="Times New Roman" panose="02020603050405020304" pitchFamily="18" charset="0"/>
              </a:rPr>
              <a:t>TxCDBG</a:t>
            </a:r>
            <a:r>
              <a:rPr lang="en-US" sz="1200" dirty="0">
                <a:effectLst/>
                <a:latin typeface="+mn-lt"/>
                <a:ea typeface="Times New Roman" panose="02020603050405020304" pitchFamily="18" charset="0"/>
              </a:rPr>
              <a:t>.</a:t>
            </a:r>
          </a:p>
          <a:p>
            <a:pPr marL="0" marR="0" algn="just">
              <a:lnSpc>
                <a:spcPts val="1400"/>
              </a:lnSpc>
              <a:spcBef>
                <a:spcPts val="0"/>
              </a:spcBef>
              <a:spcAft>
                <a:spcPts val="0"/>
              </a:spcAft>
            </a:pPr>
            <a:r>
              <a:rPr lang="en-US" sz="1200" dirty="0">
                <a:effectLst/>
                <a:latin typeface="+mn-lt"/>
                <a:ea typeface="Times New Roman" panose="02020603050405020304" pitchFamily="18" charset="0"/>
              </a:rPr>
              <a:t> </a:t>
            </a:r>
          </a:p>
          <a:p>
            <a:pPr marL="0" marR="0" algn="just">
              <a:lnSpc>
                <a:spcPts val="1400"/>
              </a:lnSpc>
              <a:spcBef>
                <a:spcPts val="0"/>
              </a:spcBef>
              <a:spcAft>
                <a:spcPts val="0"/>
              </a:spcAft>
            </a:pPr>
            <a:r>
              <a:rPr lang="en-US" sz="1200" dirty="0">
                <a:effectLst/>
                <a:latin typeface="+mn-lt"/>
                <a:ea typeface="Times New Roman" panose="02020603050405020304" pitchFamily="18" charset="0"/>
              </a:rPr>
              <a:t>Prior to bidding construction for a project with first-time service activity, the Grant Recipient </a:t>
            </a:r>
            <a:r>
              <a:rPr lang="en-US" sz="1200" b="1" dirty="0">
                <a:effectLst/>
                <a:latin typeface="+mn-lt"/>
                <a:ea typeface="Times New Roman" panose="02020603050405020304" pitchFamily="18" charset="0"/>
              </a:rPr>
              <a:t>must</a:t>
            </a:r>
            <a:r>
              <a:rPr lang="en-US" sz="1200" dirty="0">
                <a:effectLst/>
                <a:latin typeface="+mn-lt"/>
                <a:ea typeface="Times New Roman" panose="02020603050405020304" pitchFamily="18" charset="0"/>
              </a:rPr>
              <a:t> submit to </a:t>
            </a:r>
            <a:r>
              <a:rPr lang="en-US" sz="1200" dirty="0" err="1">
                <a:effectLst/>
                <a:latin typeface="+mn-lt"/>
                <a:ea typeface="Times New Roman" panose="02020603050405020304" pitchFamily="18" charset="0"/>
              </a:rPr>
              <a:t>TxCDBG</a:t>
            </a:r>
            <a:r>
              <a:rPr lang="en-US" sz="1200" dirty="0">
                <a:effectLst/>
                <a:latin typeface="+mn-lt"/>
                <a:ea typeface="Times New Roman" panose="02020603050405020304" pitchFamily="18" charset="0"/>
              </a:rPr>
              <a:t> the following:</a:t>
            </a:r>
          </a:p>
          <a:p>
            <a:pPr marL="342900" marR="0" lvl="0" indent="-342900">
              <a:lnSpc>
                <a:spcPts val="1400"/>
              </a:lnSpc>
              <a:spcBef>
                <a:spcPts val="0"/>
              </a:spcBef>
              <a:spcAft>
                <a:spcPts val="0"/>
              </a:spcAft>
              <a:buFont typeface="Symbol" panose="05050102010706020507" pitchFamily="18" charset="2"/>
              <a:buChar char=""/>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ea typeface="Times New Roman" panose="02020603050405020304" pitchFamily="18" charset="0"/>
                <a:cs typeface="Arial" panose="020B0604020202020204" pitchFamily="34" charset="0"/>
              </a:rPr>
              <a:t>A list of households that were identified in the original application, including any additional households that will receive first-time service. </a:t>
            </a:r>
          </a:p>
          <a:p>
            <a:pPr marL="457200" marR="0" indent="0">
              <a:lnSpc>
                <a:spcPts val="1400"/>
              </a:lnSpc>
              <a:spcBef>
                <a:spcPts val="0"/>
              </a:spcBef>
              <a:spcAft>
                <a:spcPts val="0"/>
              </a:spcAft>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b="1" dirty="0">
                <a:effectLst/>
                <a:latin typeface="+mn-lt"/>
                <a:ea typeface="Times New Roman" panose="02020603050405020304" pitchFamily="18" charset="0"/>
              </a:rPr>
              <a:t>NOTE</a:t>
            </a:r>
            <a:r>
              <a:rPr lang="en-US" sz="1200" dirty="0">
                <a:effectLst/>
                <a:latin typeface="+mn-lt"/>
                <a:ea typeface="Times New Roman" panose="02020603050405020304" pitchFamily="18" charset="0"/>
              </a:rPr>
              <a:t>: If the households to receive first-time service were not identified in the application, i.e., using an average household size to calculate beneficiaries, a list of the households identified using the selection guidelines for housing activities should be submitted instead, see </a:t>
            </a:r>
            <a:r>
              <a:rPr lang="en-US" sz="1200" i="1" dirty="0">
                <a:effectLst/>
                <a:latin typeface="+mn-lt"/>
                <a:ea typeface="Times New Roman" panose="02020603050405020304" pitchFamily="18" charset="0"/>
              </a:rPr>
              <a:t>Section C Housing Rehabilitation</a:t>
            </a:r>
            <a:r>
              <a:rPr lang="en-US" sz="1200" dirty="0">
                <a:effectLst/>
                <a:latin typeface="+mn-lt"/>
                <a:ea typeface="Times New Roman" panose="02020603050405020304" pitchFamily="18" charset="0"/>
              </a:rPr>
              <a:t> for additional guidance on selection guidelines;</a:t>
            </a:r>
          </a:p>
          <a:p>
            <a:pPr marL="342900" marR="0" lvl="0" indent="-342900">
              <a:lnSpc>
                <a:spcPts val="1400"/>
              </a:lnSpc>
              <a:spcBef>
                <a:spcPts val="0"/>
              </a:spcBef>
              <a:spcAft>
                <a:spcPts val="0"/>
              </a:spcAft>
              <a:buFont typeface="Symbol" panose="05050102010706020507" pitchFamily="18" charset="2"/>
              <a:buChar char=""/>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ea typeface="Times New Roman" panose="02020603050405020304" pitchFamily="18" charset="0"/>
                <a:cs typeface="Arial" panose="020B0604020202020204" pitchFamily="34" charset="0"/>
              </a:rPr>
              <a:t>The list must identify the households that have granted temporary construction easements for the project or similar authorization to conduct grant activities on the property;</a:t>
            </a:r>
          </a:p>
          <a:p>
            <a:pPr marL="342900" marR="0" lvl="0" indent="-342900">
              <a:lnSpc>
                <a:spcPts val="1400"/>
              </a:lnSpc>
              <a:spcBef>
                <a:spcPts val="0"/>
              </a:spcBef>
              <a:spcAft>
                <a:spcPts val="0"/>
              </a:spcAft>
              <a:buFont typeface="Symbol" panose="05050102010706020507" pitchFamily="18" charset="2"/>
              <a:buChar char=""/>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ea typeface="Times New Roman" panose="02020603050405020304" pitchFamily="18" charset="0"/>
                <a:cs typeface="Arial" panose="020B0604020202020204" pitchFamily="34" charset="0"/>
              </a:rPr>
              <a:t>The list must identify the low-to-moderate income (LMI) status of all households, with </a:t>
            </a:r>
            <a:r>
              <a:rPr lang="en-US" sz="1200" dirty="0" err="1">
                <a:effectLst/>
                <a:latin typeface="+mn-lt"/>
                <a:ea typeface="Times New Roman" panose="02020603050405020304" pitchFamily="18" charset="0"/>
                <a:cs typeface="Arial" panose="020B0604020202020204" pitchFamily="34" charset="0"/>
              </a:rPr>
              <a:t>TxCDBG</a:t>
            </a:r>
            <a:r>
              <a:rPr lang="en-US" sz="1200" dirty="0">
                <a:effectLst/>
                <a:latin typeface="+mn-lt"/>
                <a:ea typeface="Times New Roman" panose="02020603050405020304" pitchFamily="18" charset="0"/>
                <a:cs typeface="Arial" panose="020B0604020202020204" pitchFamily="34" charset="0"/>
              </a:rPr>
              <a:t> Standard Questionnaires for all households retained in local files unless requested by TDA staff; and</a:t>
            </a:r>
          </a:p>
          <a:p>
            <a:pPr marL="342900" marR="0" lvl="0" indent="-342900">
              <a:lnSpc>
                <a:spcPts val="1400"/>
              </a:lnSpc>
              <a:spcBef>
                <a:spcPts val="0"/>
              </a:spcBef>
              <a:spcAft>
                <a:spcPts val="0"/>
              </a:spcAft>
              <a:buFont typeface="Symbol" panose="05050102010706020507" pitchFamily="18" charset="2"/>
              <a:buChar char=""/>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ea typeface="Times New Roman" panose="02020603050405020304" pitchFamily="18" charset="0"/>
                <a:cs typeface="Arial" panose="020B0604020202020204" pitchFamily="34" charset="0"/>
              </a:rPr>
              <a:t>The list must be certified via signature or written statement by the chief local official or authorized signatory.</a:t>
            </a:r>
          </a:p>
          <a:p>
            <a:pPr marL="0" marR="0" algn="just">
              <a:lnSpc>
                <a:spcPts val="1400"/>
              </a:lnSpc>
              <a:spcBef>
                <a:spcPts val="0"/>
              </a:spcBef>
              <a:spcAft>
                <a:spcPts val="0"/>
              </a:spcAft>
            </a:pPr>
            <a:r>
              <a:rPr lang="en-US" sz="1200" dirty="0">
                <a:effectLst/>
                <a:latin typeface="+mn-lt"/>
                <a:ea typeface="Times New Roman" panose="02020603050405020304" pitchFamily="18" charset="0"/>
              </a:rPr>
              <a:t> </a:t>
            </a:r>
          </a:p>
          <a:p>
            <a:pPr marL="0" marR="0" algn="just">
              <a:lnSpc>
                <a:spcPts val="1400"/>
              </a:lnSpc>
              <a:spcBef>
                <a:spcPts val="0"/>
              </a:spcBef>
              <a:spcAft>
                <a:spcPts val="0"/>
              </a:spcAft>
            </a:pPr>
            <a:r>
              <a:rPr lang="en-US" sz="1200" dirty="0">
                <a:effectLst/>
                <a:latin typeface="+mn-lt"/>
                <a:ea typeface="Times New Roman" panose="02020603050405020304" pitchFamily="18" charset="0"/>
              </a:rPr>
              <a:t>No </a:t>
            </a:r>
            <a:r>
              <a:rPr lang="en-US" sz="1200" dirty="0" err="1">
                <a:effectLst/>
                <a:latin typeface="+mn-lt"/>
                <a:ea typeface="Times New Roman" panose="02020603050405020304" pitchFamily="18" charset="0"/>
              </a:rPr>
              <a:t>TxCDBG</a:t>
            </a:r>
            <a:r>
              <a:rPr lang="en-US" sz="1200" dirty="0">
                <a:effectLst/>
                <a:latin typeface="+mn-lt"/>
                <a:ea typeface="Times New Roman" panose="02020603050405020304" pitchFamily="18" charset="0"/>
              </a:rPr>
              <a:t> construction funds will be released until the list has been approved.</a:t>
            </a:r>
          </a:p>
          <a:p>
            <a:pPr marL="0" marR="0" algn="just">
              <a:lnSpc>
                <a:spcPts val="1400"/>
              </a:lnSpc>
              <a:spcBef>
                <a:spcPts val="0"/>
              </a:spcBef>
              <a:spcAft>
                <a:spcPts val="0"/>
              </a:spcAft>
            </a:pPr>
            <a:r>
              <a:rPr lang="en-US" sz="1200" dirty="0">
                <a:effectLst/>
                <a:latin typeface="+mn-lt"/>
                <a:ea typeface="Times New Roman" panose="02020603050405020304" pitchFamily="18" charset="0"/>
              </a:rPr>
              <a:t> </a:t>
            </a:r>
          </a:p>
          <a:p>
            <a:pPr marL="0" marR="0" algn="just">
              <a:lnSpc>
                <a:spcPts val="1400"/>
              </a:lnSpc>
              <a:spcBef>
                <a:spcPts val="0"/>
              </a:spcBef>
              <a:spcAft>
                <a:spcPts val="0"/>
              </a:spcAft>
            </a:pPr>
            <a:r>
              <a:rPr lang="en-US" sz="1200" b="1" dirty="0">
                <a:effectLst/>
                <a:latin typeface="+mn-lt"/>
                <a:ea typeface="Times New Roman" panose="02020603050405020304" pitchFamily="18" charset="0"/>
              </a:rPr>
              <a:t>NOTE:</a:t>
            </a:r>
            <a:r>
              <a:rPr lang="en-US" sz="1200" dirty="0">
                <a:effectLst/>
                <a:latin typeface="+mn-lt"/>
                <a:ea typeface="Times New Roman" panose="02020603050405020304" pitchFamily="18" charset="0"/>
              </a:rPr>
              <a:t> </a:t>
            </a:r>
            <a:r>
              <a:rPr lang="en-US" sz="1200" dirty="0" err="1">
                <a:effectLst/>
                <a:latin typeface="+mn-lt"/>
                <a:ea typeface="Times New Roman" panose="02020603050405020304" pitchFamily="18" charset="0"/>
              </a:rPr>
              <a:t>TxCDBG</a:t>
            </a:r>
            <a:r>
              <a:rPr lang="en-US" sz="1200" dirty="0">
                <a:effectLst/>
                <a:latin typeface="+mn-lt"/>
                <a:ea typeface="Times New Roman" panose="02020603050405020304" pitchFamily="18" charset="0"/>
              </a:rPr>
              <a:t> funded projects that include construction activities on private property are considered to provide direct benefit to homeowners, even if the project does not provide first-time utility service. As such, grant funds may only be expended for this work for households documented as LMI. </a:t>
            </a:r>
          </a:p>
          <a:p>
            <a:pPr algn="l"/>
            <a:endParaRPr lang="en-US" sz="1200" b="0" dirty="0">
              <a:solidFill>
                <a:srgbClr val="000000"/>
              </a:solidFill>
              <a:effectLst/>
              <a:latin typeface="+mn-lt"/>
            </a:endParaRPr>
          </a:p>
          <a:p>
            <a:pPr marL="0" marR="0" algn="just">
              <a:lnSpc>
                <a:spcPts val="1400"/>
              </a:lnSpc>
              <a:spcBef>
                <a:spcPts val="0"/>
              </a:spcBef>
              <a:spcAft>
                <a:spcPts val="0"/>
              </a:spcAft>
            </a:pPr>
            <a:r>
              <a:rPr lang="en-US" sz="1200" b="1" dirty="0">
                <a:effectLst/>
                <a:latin typeface="+mn-lt"/>
                <a:ea typeface="Times New Roman" panose="02020603050405020304" pitchFamily="18" charset="0"/>
              </a:rPr>
              <a:t>EXAMPLE</a:t>
            </a:r>
            <a:r>
              <a:rPr lang="en-US" sz="1200" dirty="0">
                <a:effectLst/>
                <a:latin typeface="+mn-lt"/>
                <a:ea typeface="Times New Roman" panose="02020603050405020304" pitchFamily="18" charset="0"/>
              </a:rPr>
              <a:t>: Yard line replacement made necessary due to a more expansive 03J project that will relocate the collection line is a direct benefit to those households, and grant funds must benefit 100% LMI households. </a:t>
            </a:r>
          </a:p>
          <a:p>
            <a:pPr marL="0" marR="0" algn="just">
              <a:lnSpc>
                <a:spcPts val="1400"/>
              </a:lnSpc>
              <a:spcBef>
                <a:spcPts val="0"/>
              </a:spcBef>
              <a:spcAft>
                <a:spcPts val="0"/>
              </a:spcAft>
            </a:pPr>
            <a:r>
              <a:rPr lang="en-US" sz="1200" dirty="0">
                <a:effectLst/>
                <a:latin typeface="+mn-lt"/>
                <a:ea typeface="Times New Roman" panose="02020603050405020304" pitchFamily="18" charset="0"/>
              </a:rPr>
              <a:t> </a:t>
            </a:r>
          </a:p>
          <a:p>
            <a:pPr marL="0" marR="0" algn="just">
              <a:lnSpc>
                <a:spcPts val="1400"/>
              </a:lnSpc>
              <a:spcBef>
                <a:spcPts val="0"/>
              </a:spcBef>
              <a:spcAft>
                <a:spcPts val="0"/>
              </a:spcAft>
            </a:pPr>
            <a:r>
              <a:rPr lang="en-US" sz="1200" dirty="0">
                <a:effectLst/>
                <a:latin typeface="+mn-lt"/>
                <a:ea typeface="Times New Roman" panose="02020603050405020304" pitchFamily="18" charset="0"/>
              </a:rPr>
              <a:t>This Special Condition does </a:t>
            </a:r>
            <a:r>
              <a:rPr lang="en-US" sz="1200" b="1" dirty="0">
                <a:effectLst/>
                <a:latin typeface="+mn-lt"/>
                <a:ea typeface="Times New Roman" panose="02020603050405020304" pitchFamily="18" charset="0"/>
              </a:rPr>
              <a:t>NOT</a:t>
            </a:r>
            <a:r>
              <a:rPr lang="en-US" sz="1200" dirty="0">
                <a:effectLst/>
                <a:latin typeface="+mn-lt"/>
                <a:ea typeface="Times New Roman" panose="02020603050405020304" pitchFamily="18" charset="0"/>
              </a:rPr>
              <a:t> require the Grant Recipient to resurvey the households if they were originally surveyed at the time of application. Please contact TDA staff if you have any questions regarding this Special Condition.</a:t>
            </a:r>
          </a:p>
          <a:p>
            <a:pPr algn="l"/>
            <a:endParaRPr lang="en-US" sz="1200" b="0" dirty="0">
              <a:solidFill>
                <a:srgbClr val="000000"/>
              </a:solidFill>
              <a:effectLst/>
              <a:latin typeface="+mn-lt"/>
            </a:endParaRPr>
          </a:p>
        </p:txBody>
      </p:sp>
      <p:sp>
        <p:nvSpPr>
          <p:cNvPr id="4" name="Slide Number Placeholder 3"/>
          <p:cNvSpPr>
            <a:spLocks noGrp="1"/>
          </p:cNvSpPr>
          <p:nvPr>
            <p:ph type="sldNum" sz="quarter" idx="5"/>
          </p:nvPr>
        </p:nvSpPr>
        <p:spPr/>
        <p:txBody>
          <a:bodyPr/>
          <a:lstStyle/>
          <a:p>
            <a:pPr marL="0" marR="0" lvl="0" indent="0" algn="r" defTabSz="920631" rtl="0" eaLnBrk="1" fontAlgn="base" latinLnBrk="0" hangingPunct="1">
              <a:lnSpc>
                <a:spcPct val="100000"/>
              </a:lnSpc>
              <a:spcBef>
                <a:spcPct val="0"/>
              </a:spcBef>
              <a:spcAft>
                <a:spcPct val="0"/>
              </a:spcAft>
              <a:buClrTx/>
              <a:buSzTx/>
              <a:buFontTx/>
              <a:buNone/>
              <a:tabLst/>
              <a:defRPr/>
            </a:pPr>
            <a:fld id="{C67B5536-7342-4511-A579-37832B0D2DC6}"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0631"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269294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0" fontAlgn="base" latinLnBrk="0" hangingPunct="0">
              <a:lnSpc>
                <a:spcPts val="1400"/>
              </a:lnSpc>
              <a:spcBef>
                <a:spcPts val="0"/>
              </a:spcBef>
              <a:spcAft>
                <a:spcPts val="0"/>
              </a:spcAft>
              <a:buClrTx/>
              <a:buSzTx/>
              <a:buFontTx/>
              <a:buNone/>
              <a:tabLst/>
              <a:defRPr/>
            </a:pPr>
            <a:r>
              <a:rPr lang="en-US" sz="1200" b="1" i="0" u="none" strike="noStrike" baseline="0" dirty="0">
                <a:solidFill>
                  <a:srgbClr val="000000"/>
                </a:solidFill>
                <a:latin typeface="+mj-lt"/>
              </a:rPr>
              <a:t>Projects Involving Model Subdivision Rules/Ordinances (Colonia Fund only)</a:t>
            </a:r>
          </a:p>
          <a:p>
            <a:pPr marL="0" marR="0" algn="just">
              <a:lnSpc>
                <a:spcPts val="1400"/>
              </a:lnSpc>
              <a:spcBef>
                <a:spcPts val="0"/>
              </a:spcBef>
              <a:spcAft>
                <a:spcPts val="0"/>
              </a:spcAft>
            </a:pPr>
            <a:r>
              <a:rPr lang="en-US" sz="1200" dirty="0">
                <a:effectLst/>
                <a:latin typeface="+mn-lt"/>
                <a:ea typeface="Times New Roman" panose="02020603050405020304" pitchFamily="18" charset="0"/>
              </a:rPr>
              <a:t>Certain communities are considered </a:t>
            </a:r>
            <a:r>
              <a:rPr lang="en-US" sz="1200" b="1" dirty="0">
                <a:effectLst/>
                <a:latin typeface="+mn-lt"/>
                <a:ea typeface="Times New Roman" panose="02020603050405020304" pitchFamily="18" charset="0"/>
              </a:rPr>
              <a:t>economically distressed areas</a:t>
            </a:r>
            <a:r>
              <a:rPr lang="en-US" sz="1200" dirty="0">
                <a:effectLst/>
                <a:latin typeface="+mn-lt"/>
                <a:ea typeface="Times New Roman" panose="02020603050405020304" pitchFamily="18" charset="0"/>
              </a:rPr>
              <a:t> and are subject to comprehensive platting requirements known as Model Subdivision Rules. </a:t>
            </a:r>
          </a:p>
          <a:p>
            <a:pPr marL="0" marR="0" algn="just">
              <a:lnSpc>
                <a:spcPts val="1400"/>
              </a:lnSpc>
              <a:spcBef>
                <a:spcPts val="0"/>
              </a:spcBef>
              <a:spcAft>
                <a:spcPts val="0"/>
              </a:spcAft>
            </a:pPr>
            <a:endParaRPr lang="en-US" sz="1200" dirty="0">
              <a:effectLst/>
              <a:latin typeface="+mn-lt"/>
              <a:ea typeface="Times New Roman" panose="02020603050405020304" pitchFamily="18" charset="0"/>
            </a:endParaRPr>
          </a:p>
          <a:p>
            <a:pPr marL="0" marR="0" algn="just">
              <a:lnSpc>
                <a:spcPts val="1400"/>
              </a:lnSpc>
              <a:spcBef>
                <a:spcPts val="0"/>
              </a:spcBef>
              <a:spcAft>
                <a:spcPts val="0"/>
              </a:spcAft>
            </a:pPr>
            <a:r>
              <a:rPr lang="en-US" sz="1200" dirty="0">
                <a:effectLst/>
                <a:latin typeface="+mn-lt"/>
                <a:ea typeface="Times New Roman" panose="02020603050405020304" pitchFamily="18" charset="0"/>
              </a:rPr>
              <a:t>Communities meet the definition of economically distressed areas if they are:</a:t>
            </a:r>
          </a:p>
          <a:p>
            <a:pPr marL="342900" marR="0" lvl="0" indent="-342900">
              <a:lnSpc>
                <a:spcPts val="1400"/>
              </a:lnSpc>
              <a:spcBef>
                <a:spcPts val="0"/>
              </a:spcBef>
              <a:spcAft>
                <a:spcPts val="0"/>
              </a:spcAft>
              <a:buFont typeface="Symbol" panose="05050102010706020507" pitchFamily="18" charset="2"/>
              <a:buChar char=""/>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ea typeface="Times New Roman" panose="02020603050405020304" pitchFamily="18" charset="0"/>
                <a:cs typeface="Arial" panose="020B0604020202020204" pitchFamily="34" charset="0"/>
              </a:rPr>
              <a:t>Unincorporated areas located outside of the corporate limits of municipalities and outside of the extraterritorial jurisdiction of municipalities;</a:t>
            </a:r>
          </a:p>
          <a:p>
            <a:pPr marL="342900" marR="0" lvl="0" indent="-342900">
              <a:lnSpc>
                <a:spcPts val="1400"/>
              </a:lnSpc>
              <a:spcBef>
                <a:spcPts val="0"/>
              </a:spcBef>
              <a:spcAft>
                <a:spcPts val="0"/>
              </a:spcAft>
              <a:buFont typeface="Symbol" panose="05050102010706020507" pitchFamily="18" charset="2"/>
              <a:buChar char=""/>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ea typeface="Times New Roman" panose="02020603050405020304" pitchFamily="18" charset="0"/>
                <a:cs typeface="Arial" panose="020B0604020202020204" pitchFamily="34" charset="0"/>
              </a:rPr>
              <a:t>Lacking adequate water or sewer services to meet the minimal needs of residents; and</a:t>
            </a:r>
          </a:p>
          <a:p>
            <a:pPr marL="342900" marR="0" lvl="0" indent="-342900">
              <a:lnSpc>
                <a:spcPts val="1400"/>
              </a:lnSpc>
              <a:spcBef>
                <a:spcPts val="0"/>
              </a:spcBef>
              <a:spcAft>
                <a:spcPts val="0"/>
              </a:spcAft>
              <a:buFont typeface="Symbol" panose="05050102010706020507" pitchFamily="18" charset="2"/>
              <a:buChar char=""/>
              <a:tabLst>
                <a:tab pos="228600" algn="l"/>
                <a:tab pos="457200" algn="l"/>
                <a:tab pos="914400" algn="l"/>
                <a:tab pos="1371600" algn="l"/>
                <a:tab pos="1828800" algn="l"/>
                <a:tab pos="2286000" algn="l"/>
                <a:tab pos="2743200" algn="l"/>
                <a:tab pos="3200400" algn="l"/>
                <a:tab pos="3657600" algn="l"/>
                <a:tab pos="4114800" algn="l"/>
                <a:tab pos="4572000" algn="l"/>
                <a:tab pos="5029200" algn="l"/>
                <a:tab pos="548640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ea typeface="Times New Roman" panose="02020603050405020304" pitchFamily="18" charset="0"/>
                <a:cs typeface="Arial" panose="020B0604020202020204" pitchFamily="34" charset="0"/>
              </a:rPr>
              <a:t>Eligible for the Texas Water Development Board Economically Distressed Areas Program.</a:t>
            </a:r>
          </a:p>
          <a:p>
            <a:pPr marL="0" marR="0">
              <a:spcBef>
                <a:spcPts val="0"/>
              </a:spcBef>
              <a:spcAft>
                <a:spcPts val="0"/>
              </a:spcAft>
            </a:pPr>
            <a:r>
              <a:rPr lang="en-US" sz="1200" dirty="0">
                <a:effectLst/>
                <a:latin typeface="+mn-lt"/>
                <a:ea typeface="Times New Roman" panose="02020603050405020304" pitchFamily="18" charset="0"/>
                <a:cs typeface="Times New Roman" panose="02020603050405020304" pitchFamily="18" charset="0"/>
              </a:rPr>
              <a:t> </a:t>
            </a:r>
          </a:p>
          <a:p>
            <a:pPr marL="0" marR="0" algn="just">
              <a:lnSpc>
                <a:spcPts val="1400"/>
              </a:lnSpc>
              <a:spcBef>
                <a:spcPts val="0"/>
              </a:spcBef>
              <a:spcAft>
                <a:spcPts val="0"/>
              </a:spcAft>
            </a:pPr>
            <a:r>
              <a:rPr lang="en-US" sz="1200" dirty="0">
                <a:effectLst/>
                <a:latin typeface="+mn-lt"/>
                <a:ea typeface="Times New Roman" panose="02020603050405020304" pitchFamily="18" charset="0"/>
              </a:rPr>
              <a:t>Counties that are awarded grant funds under the Colonia Fund to benefit economically distressed areas are required to document compliance with these requirements, pursuant to Chapter 232 of the Texas Local Government Code. No grant funds may be expended until the Grant Recipient has submitted to TDA a resolution adopting the Model Subdivision Rules, which must contain provisions equivalent to or more stringent than the provisions included in Texas Administrative Code, Title 31, Part 10, Chapter 364, Model Subdivision Rules. </a:t>
            </a:r>
          </a:p>
          <a:p>
            <a:pPr marL="0" marR="0" algn="just">
              <a:lnSpc>
                <a:spcPts val="1400"/>
              </a:lnSpc>
              <a:spcBef>
                <a:spcPts val="0"/>
              </a:spcBef>
              <a:spcAft>
                <a:spcPts val="0"/>
              </a:spcAft>
            </a:pPr>
            <a:r>
              <a:rPr lang="en-US" sz="1200" dirty="0">
                <a:effectLst/>
                <a:latin typeface="+mn-lt"/>
                <a:ea typeface="Times New Roman" panose="02020603050405020304" pitchFamily="18" charset="0"/>
              </a:rPr>
              <a:t> </a:t>
            </a:r>
          </a:p>
          <a:p>
            <a:pPr marL="0" marR="0" algn="just">
              <a:lnSpc>
                <a:spcPts val="1400"/>
              </a:lnSpc>
              <a:spcBef>
                <a:spcPts val="0"/>
              </a:spcBef>
              <a:spcAft>
                <a:spcPts val="0"/>
              </a:spcAft>
            </a:pPr>
            <a:r>
              <a:rPr lang="en-US" sz="1200" dirty="0">
                <a:effectLst/>
                <a:latin typeface="+mn-lt"/>
                <a:ea typeface="Times New Roman" panose="02020603050405020304" pitchFamily="18" charset="0"/>
              </a:rPr>
              <a:t>The Grant Recipient may execute the </a:t>
            </a:r>
            <a:r>
              <a:rPr lang="en-US" sz="1200" dirty="0" err="1">
                <a:effectLst/>
                <a:latin typeface="+mn-lt"/>
                <a:ea typeface="Times New Roman" panose="02020603050405020304" pitchFamily="18" charset="0"/>
              </a:rPr>
              <a:t>TxCDBG</a:t>
            </a:r>
            <a:r>
              <a:rPr lang="en-US" sz="1200" dirty="0">
                <a:effectLst/>
                <a:latin typeface="+mn-lt"/>
                <a:ea typeface="Times New Roman" panose="02020603050405020304" pitchFamily="18" charset="0"/>
              </a:rPr>
              <a:t> Grant Agreement prior to adoption and enforcement of the Model Subdivision Rules; however, any </a:t>
            </a:r>
            <a:r>
              <a:rPr lang="en-US" sz="1200" dirty="0" err="1">
                <a:effectLst/>
                <a:latin typeface="+mn-lt"/>
                <a:ea typeface="Times New Roman" panose="02020603050405020304" pitchFamily="18" charset="0"/>
              </a:rPr>
              <a:t>TxCDBG</a:t>
            </a:r>
            <a:r>
              <a:rPr lang="en-US" sz="1200" dirty="0">
                <a:effectLst/>
                <a:latin typeface="+mn-lt"/>
                <a:ea typeface="Times New Roman" panose="02020603050405020304" pitchFamily="18" charset="0"/>
              </a:rPr>
              <a:t> funds expended before the Grant Recipient follows this requirement will be disallowed and not eligible for reimbursement.</a:t>
            </a:r>
          </a:p>
          <a:p>
            <a:pPr algn="l"/>
            <a:endParaRPr lang="en-US" b="0" dirty="0">
              <a:solidFill>
                <a:srgbClr val="000000"/>
              </a:solidFill>
              <a:effectLst/>
              <a:latin typeface="IBM Plex Serif" panose="020B0604020202020204" pitchFamily="18" charset="0"/>
            </a:endParaRPr>
          </a:p>
        </p:txBody>
      </p:sp>
      <p:sp>
        <p:nvSpPr>
          <p:cNvPr id="4" name="Slide Number Placeholder 3"/>
          <p:cNvSpPr>
            <a:spLocks noGrp="1"/>
          </p:cNvSpPr>
          <p:nvPr>
            <p:ph type="sldNum" sz="quarter" idx="5"/>
          </p:nvPr>
        </p:nvSpPr>
        <p:spPr/>
        <p:txBody>
          <a:bodyPr/>
          <a:lstStyle/>
          <a:p>
            <a:pPr marL="0" marR="0" lvl="0" indent="0" algn="r" defTabSz="920631" rtl="0" eaLnBrk="1" fontAlgn="base" latinLnBrk="0" hangingPunct="1">
              <a:lnSpc>
                <a:spcPct val="100000"/>
              </a:lnSpc>
              <a:spcBef>
                <a:spcPct val="0"/>
              </a:spcBef>
              <a:spcAft>
                <a:spcPct val="0"/>
              </a:spcAft>
              <a:buClrTx/>
              <a:buSzTx/>
              <a:buFontTx/>
              <a:buNone/>
              <a:tabLst/>
              <a:defRPr/>
            </a:pPr>
            <a:fld id="{C67B5536-7342-4511-A579-37832B0D2DC6}"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0631"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662869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0" fontAlgn="base" latinLnBrk="0" hangingPunct="0">
              <a:lnSpc>
                <a:spcPts val="1400"/>
              </a:lnSpc>
              <a:spcBef>
                <a:spcPts val="0"/>
              </a:spcBef>
              <a:spcAft>
                <a:spcPts val="0"/>
              </a:spcAft>
              <a:buClrTx/>
              <a:buSzTx/>
              <a:buFontTx/>
              <a:buNone/>
              <a:tabLst/>
              <a:defRPr/>
            </a:pPr>
            <a:r>
              <a:rPr lang="en-US" b="1" dirty="0">
                <a:latin typeface="+mj-lt"/>
              </a:rPr>
              <a:t>Colonia Street Lighting Funds</a:t>
            </a:r>
          </a:p>
          <a:p>
            <a:pPr marL="0" marR="0" algn="just">
              <a:lnSpc>
                <a:spcPts val="1400"/>
              </a:lnSpc>
              <a:spcBef>
                <a:spcPts val="0"/>
              </a:spcBef>
              <a:spcAft>
                <a:spcPts val="0"/>
              </a:spcAft>
            </a:pPr>
            <a:r>
              <a:rPr lang="en-US" sz="1200" dirty="0" err="1">
                <a:effectLst/>
                <a:latin typeface="+mn-lt"/>
                <a:ea typeface="Times New Roman" panose="02020603050405020304" pitchFamily="18" charset="0"/>
              </a:rPr>
              <a:t>TxCDBG</a:t>
            </a:r>
            <a:r>
              <a:rPr lang="en-US" sz="1200" dirty="0">
                <a:effectLst/>
                <a:latin typeface="+mn-lt"/>
                <a:ea typeface="Times New Roman" panose="02020603050405020304" pitchFamily="18" charset="0"/>
              </a:rPr>
              <a:t>-funded projects that include street improvements in colonia areas are required by state law to include adequate street lighting in the project.  </a:t>
            </a:r>
          </a:p>
          <a:p>
            <a:pPr marL="0" marR="0" algn="just">
              <a:lnSpc>
                <a:spcPts val="1400"/>
              </a:lnSpc>
              <a:spcBef>
                <a:spcPts val="0"/>
              </a:spcBef>
              <a:spcAft>
                <a:spcPts val="0"/>
              </a:spcAft>
            </a:pPr>
            <a:endParaRPr lang="en-US" sz="1200" dirty="0">
              <a:effectLst/>
              <a:latin typeface="+mn-lt"/>
              <a:ea typeface="Times New Roman" panose="02020603050405020304" pitchFamily="18" charset="0"/>
            </a:endParaRPr>
          </a:p>
          <a:p>
            <a:pPr marL="0" marR="0" algn="just">
              <a:lnSpc>
                <a:spcPts val="1400"/>
              </a:lnSpc>
              <a:spcBef>
                <a:spcPts val="0"/>
              </a:spcBef>
              <a:spcAft>
                <a:spcPts val="0"/>
              </a:spcAft>
            </a:pPr>
            <a:r>
              <a:rPr lang="en-US" sz="1200" dirty="0">
                <a:effectLst/>
                <a:latin typeface="+mn-lt"/>
                <a:ea typeface="Times New Roman" panose="02020603050405020304" pitchFamily="18" charset="0"/>
              </a:rPr>
              <a:t>Prior to the release of any </a:t>
            </a:r>
            <a:r>
              <a:rPr lang="en-US" sz="1200" dirty="0" err="1">
                <a:effectLst/>
                <a:latin typeface="+mn-lt"/>
                <a:ea typeface="Times New Roman" panose="02020603050405020304" pitchFamily="18" charset="0"/>
              </a:rPr>
              <a:t>TxCDBG</a:t>
            </a:r>
            <a:r>
              <a:rPr lang="en-US" sz="1200" dirty="0">
                <a:effectLst/>
                <a:latin typeface="+mn-lt"/>
                <a:ea typeface="Times New Roman" panose="02020603050405020304" pitchFamily="18" charset="0"/>
              </a:rPr>
              <a:t> construction funds, the Grant Recipient must submit a written determination of whether street lighting is adequate for the </a:t>
            </a:r>
            <a:r>
              <a:rPr lang="en-US" sz="1200" dirty="0" err="1">
                <a:effectLst/>
                <a:latin typeface="+mn-lt"/>
                <a:ea typeface="Times New Roman" panose="02020603050405020304" pitchFamily="18" charset="0"/>
              </a:rPr>
              <a:t>TxCDBG</a:t>
            </a:r>
            <a:r>
              <a:rPr lang="en-US" sz="1200" dirty="0">
                <a:effectLst/>
                <a:latin typeface="+mn-lt"/>
                <a:ea typeface="Times New Roman" panose="02020603050405020304" pitchFamily="18" charset="0"/>
              </a:rPr>
              <a:t> funded target area. </a:t>
            </a:r>
          </a:p>
          <a:p>
            <a:pPr marL="0" marR="0" algn="just">
              <a:lnSpc>
                <a:spcPts val="1400"/>
              </a:lnSpc>
              <a:spcBef>
                <a:spcPts val="0"/>
              </a:spcBef>
              <a:spcAft>
                <a:spcPts val="0"/>
              </a:spcAft>
            </a:pPr>
            <a:endParaRPr lang="en-US" sz="1200" dirty="0">
              <a:effectLst/>
              <a:latin typeface="+mn-lt"/>
              <a:ea typeface="Times New Roman" panose="02020603050405020304" pitchFamily="18" charset="0"/>
            </a:endParaRPr>
          </a:p>
          <a:p>
            <a:pPr marL="0" marR="0" algn="just">
              <a:lnSpc>
                <a:spcPts val="1400"/>
              </a:lnSpc>
              <a:spcBef>
                <a:spcPts val="0"/>
              </a:spcBef>
              <a:spcAft>
                <a:spcPts val="0"/>
              </a:spcAft>
            </a:pPr>
            <a:r>
              <a:rPr lang="en-US" sz="1200" dirty="0">
                <a:effectLst/>
                <a:latin typeface="+mn-lt"/>
                <a:ea typeface="Times New Roman" panose="02020603050405020304" pitchFamily="18" charset="0"/>
              </a:rPr>
              <a:t>If current street lighting in the target area is determined to be absent or inadequate, the written determination must include an engineer’s cost estimate, bid tabulation, or other documentation to demonstrate that between 5% and 15% of the </a:t>
            </a:r>
            <a:r>
              <a:rPr lang="en-US" sz="1200" dirty="0" err="1">
                <a:effectLst/>
                <a:latin typeface="+mn-lt"/>
                <a:ea typeface="Times New Roman" panose="02020603050405020304" pitchFamily="18" charset="0"/>
              </a:rPr>
              <a:t>TxCDBG</a:t>
            </a:r>
            <a:r>
              <a:rPr lang="en-US" sz="1200" dirty="0">
                <a:effectLst/>
                <a:latin typeface="+mn-lt"/>
                <a:ea typeface="Times New Roman" panose="02020603050405020304" pitchFamily="18" charset="0"/>
              </a:rPr>
              <a:t> grant funds allocated for street improvements are designated for street lighting. </a:t>
            </a:r>
            <a:r>
              <a:rPr lang="en-US" sz="1200" dirty="0">
                <a:effectLst/>
                <a:latin typeface="+mn-lt"/>
                <a:ea typeface="Times New Roman" panose="02020603050405020304" pitchFamily="18" charset="0"/>
                <a:cs typeface="Times New Roman" panose="02020603050405020304" pitchFamily="18" charset="0"/>
              </a:rPr>
              <a:t>Texas Government Code, §487.354</a:t>
            </a:r>
          </a:p>
          <a:p>
            <a:pPr algn="l"/>
            <a:endParaRPr lang="en-US" b="0" dirty="0">
              <a:solidFill>
                <a:srgbClr val="000000"/>
              </a:solidFill>
              <a:effectLst/>
              <a:latin typeface="IBM Plex Serif" panose="020B0604020202020204" pitchFamily="18" charset="0"/>
            </a:endParaRPr>
          </a:p>
        </p:txBody>
      </p:sp>
      <p:sp>
        <p:nvSpPr>
          <p:cNvPr id="4" name="Slide Number Placeholder 3"/>
          <p:cNvSpPr>
            <a:spLocks noGrp="1"/>
          </p:cNvSpPr>
          <p:nvPr>
            <p:ph type="sldNum" sz="quarter" idx="5"/>
          </p:nvPr>
        </p:nvSpPr>
        <p:spPr/>
        <p:txBody>
          <a:bodyPr/>
          <a:lstStyle/>
          <a:p>
            <a:pPr marL="0" marR="0" lvl="0" indent="0" algn="r" defTabSz="920631" rtl="0" eaLnBrk="1" fontAlgn="base" latinLnBrk="0" hangingPunct="1">
              <a:lnSpc>
                <a:spcPct val="100000"/>
              </a:lnSpc>
              <a:spcBef>
                <a:spcPct val="0"/>
              </a:spcBef>
              <a:spcAft>
                <a:spcPct val="0"/>
              </a:spcAft>
              <a:buClrTx/>
              <a:buSzTx/>
              <a:buFontTx/>
              <a:buNone/>
              <a:tabLst/>
              <a:defRPr/>
            </a:pPr>
            <a:fld id="{C67B5536-7342-4511-A579-37832B0D2DC6}"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0631"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98045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Slide &lt;#&gt; of</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C333A467-4077-42B4-BD64-4B370ED5E440}" type="slidenum">
              <a:rPr lang="en-US" smtClean="0"/>
              <a:pPr>
                <a:defRPr/>
              </a:pPr>
              <a:t>‹#›</a:t>
            </a:fld>
            <a:endParaRPr lang="en-US" dirty="0"/>
          </a:p>
        </p:txBody>
      </p:sp>
    </p:spTree>
    <p:extLst>
      <p:ext uri="{BB962C8B-B14F-4D97-AF65-F5344CB8AC3E}">
        <p14:creationId xmlns:p14="http://schemas.microsoft.com/office/powerpoint/2010/main" val="217375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Slide &lt;#&gt; of</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85007C3E-3F5D-48E0-8D54-D3D4003785C0}" type="slidenum">
              <a:rPr lang="en-US" smtClean="0"/>
              <a:pPr>
                <a:defRPr/>
              </a:pPr>
              <a:t>‹#›</a:t>
            </a:fld>
            <a:endParaRPr lang="en-US" dirty="0"/>
          </a:p>
        </p:txBody>
      </p:sp>
    </p:spTree>
    <p:extLst>
      <p:ext uri="{BB962C8B-B14F-4D97-AF65-F5344CB8AC3E}">
        <p14:creationId xmlns:p14="http://schemas.microsoft.com/office/powerpoint/2010/main" val="2796379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Slide &lt;#&gt; of</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40AE6785-233F-4ED1-9B95-A1331D4934D8}" type="slidenum">
              <a:rPr lang="en-US" smtClean="0"/>
              <a:pPr>
                <a:defRPr/>
              </a:pPr>
              <a:t>‹#›</a:t>
            </a:fld>
            <a:endParaRPr lang="en-US" dirty="0"/>
          </a:p>
        </p:txBody>
      </p:sp>
    </p:spTree>
    <p:extLst>
      <p:ext uri="{BB962C8B-B14F-4D97-AF65-F5344CB8AC3E}">
        <p14:creationId xmlns:p14="http://schemas.microsoft.com/office/powerpoint/2010/main" val="2577629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95B2E8C-8F2B-42F6-939E-179B4C34678C}" type="datetimeFigureOut">
              <a:rPr lang="en-US" smtClean="0"/>
              <a:t>7/23/2024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8A16CCC6-14F3-4CE3-B8D9-9B1F218C7462}" type="slidenum">
              <a:rPr lang="en-US" smtClean="0"/>
              <a:pPr>
                <a:defRPr/>
              </a:pPr>
              <a:t>‹#›</a:t>
            </a:fld>
            <a:endParaRPr lang="en-US" dirty="0"/>
          </a:p>
        </p:txBody>
      </p:sp>
    </p:spTree>
    <p:extLst>
      <p:ext uri="{BB962C8B-B14F-4D97-AF65-F5344CB8AC3E}">
        <p14:creationId xmlns:p14="http://schemas.microsoft.com/office/powerpoint/2010/main" val="463066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Slide &lt;#&gt; of</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1804F898-55BD-4336-8C23-AFAF3D2DC9A4}" type="slidenum">
              <a:rPr lang="en-US" smtClean="0"/>
              <a:pPr>
                <a:defRPr/>
              </a:pPr>
              <a:t>‹#›</a:t>
            </a:fld>
            <a:endParaRPr lang="en-US" dirty="0"/>
          </a:p>
        </p:txBody>
      </p:sp>
    </p:spTree>
    <p:extLst>
      <p:ext uri="{BB962C8B-B14F-4D97-AF65-F5344CB8AC3E}">
        <p14:creationId xmlns:p14="http://schemas.microsoft.com/office/powerpoint/2010/main" val="1533452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Slide &lt;#&gt; of</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AA490D8C-341B-4586-8F95-E64429690972}" type="slidenum">
              <a:rPr lang="en-US" smtClean="0"/>
              <a:pPr>
                <a:defRPr/>
              </a:pPr>
              <a:t>‹#›</a:t>
            </a:fld>
            <a:endParaRPr lang="en-US" dirty="0"/>
          </a:p>
        </p:txBody>
      </p:sp>
    </p:spTree>
    <p:extLst>
      <p:ext uri="{BB962C8B-B14F-4D97-AF65-F5344CB8AC3E}">
        <p14:creationId xmlns:p14="http://schemas.microsoft.com/office/powerpoint/2010/main" val="42832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8" name="Footer Placeholder 7"/>
          <p:cNvSpPr>
            <a:spLocks noGrp="1"/>
          </p:cNvSpPr>
          <p:nvPr>
            <p:ph type="ftr" sz="quarter" idx="11"/>
          </p:nvPr>
        </p:nvSpPr>
        <p:spPr/>
        <p:txBody>
          <a:bodyPr/>
          <a:lstStyle/>
          <a:p>
            <a:pPr>
              <a:defRPr/>
            </a:pPr>
            <a:r>
              <a:rPr lang="en-US"/>
              <a:t>Slide &lt;#&gt; of</a:t>
            </a: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a:defRPr/>
            </a:pPr>
            <a:fld id="{57652E8E-824C-4635-A0D4-26F6258DC4C5}" type="slidenum">
              <a:rPr lang="en-US" smtClean="0"/>
              <a:pPr>
                <a:defRPr/>
              </a:pPr>
              <a:t>‹#›</a:t>
            </a:fld>
            <a:endParaRPr lang="en-US" dirty="0"/>
          </a:p>
        </p:txBody>
      </p:sp>
    </p:spTree>
    <p:extLst>
      <p:ext uri="{BB962C8B-B14F-4D97-AF65-F5344CB8AC3E}">
        <p14:creationId xmlns:p14="http://schemas.microsoft.com/office/powerpoint/2010/main" val="3507664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4" name="Footer Placeholder 3"/>
          <p:cNvSpPr>
            <a:spLocks noGrp="1"/>
          </p:cNvSpPr>
          <p:nvPr>
            <p:ph type="ftr" sz="quarter" idx="11"/>
          </p:nvPr>
        </p:nvSpPr>
        <p:spPr/>
        <p:txBody>
          <a:bodyPr/>
          <a:lstStyle/>
          <a:p>
            <a:pPr>
              <a:defRPr/>
            </a:pPr>
            <a:r>
              <a:rPr lang="en-US"/>
              <a:t>Slide &lt;#&gt; of</a:t>
            </a: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a:defRPr/>
            </a:pPr>
            <a:fld id="{E4AC3DBC-80C4-42C5-9205-C6C47B097FD6}" type="slidenum">
              <a:rPr lang="en-US" smtClean="0"/>
              <a:pPr>
                <a:defRPr/>
              </a:pPr>
              <a:t>‹#›</a:t>
            </a:fld>
            <a:endParaRPr lang="en-US" dirty="0"/>
          </a:p>
        </p:txBody>
      </p:sp>
    </p:spTree>
    <p:extLst>
      <p:ext uri="{BB962C8B-B14F-4D97-AF65-F5344CB8AC3E}">
        <p14:creationId xmlns:p14="http://schemas.microsoft.com/office/powerpoint/2010/main" val="1371145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E95B2E8C-8F2B-42F6-939E-179B4C34678C}" type="datetimeFigureOut">
              <a:rPr lang="en-US" smtClean="0"/>
              <a:t>7/23/2024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a:defRPr/>
            </a:pPr>
            <a:fld id="{11DE3553-A525-4E9F-AA24-642396A8CC25}" type="slidenum">
              <a:rPr lang="en-US" smtClean="0"/>
              <a:pPr>
                <a:defRPr/>
              </a:pPr>
              <a:t>‹#›</a:t>
            </a:fld>
            <a:endParaRPr lang="en-US" dirty="0"/>
          </a:p>
        </p:txBody>
      </p:sp>
    </p:spTree>
    <p:extLst>
      <p:ext uri="{BB962C8B-B14F-4D97-AF65-F5344CB8AC3E}">
        <p14:creationId xmlns:p14="http://schemas.microsoft.com/office/powerpoint/2010/main" val="505931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Slide &lt;#&gt; of</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1743D7E2-C1EB-4313-9BBF-7397D87A278A}" type="slidenum">
              <a:rPr lang="en-US" smtClean="0"/>
              <a:pPr>
                <a:defRPr/>
              </a:pPr>
              <a:t>‹#›</a:t>
            </a:fld>
            <a:endParaRPr lang="en-US" dirty="0"/>
          </a:p>
        </p:txBody>
      </p:sp>
    </p:spTree>
    <p:extLst>
      <p:ext uri="{BB962C8B-B14F-4D97-AF65-F5344CB8AC3E}">
        <p14:creationId xmlns:p14="http://schemas.microsoft.com/office/powerpoint/2010/main" val="2367311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Slide &lt;#&gt; of</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78A53B6B-8A30-4F31-A802-687EBA151BC2}" type="slidenum">
              <a:rPr lang="en-US" smtClean="0"/>
              <a:pPr>
                <a:defRPr/>
              </a:pPr>
              <a:t>‹#›</a:t>
            </a:fld>
            <a:endParaRPr lang="en-US" dirty="0"/>
          </a:p>
        </p:txBody>
      </p:sp>
    </p:spTree>
    <p:extLst>
      <p:ext uri="{BB962C8B-B14F-4D97-AF65-F5344CB8AC3E}">
        <p14:creationId xmlns:p14="http://schemas.microsoft.com/office/powerpoint/2010/main" val="4183480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7332268"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Slide &lt;#&gt; of</a:t>
            </a:r>
          </a:p>
        </p:txBody>
      </p:sp>
      <p:sp>
        <p:nvSpPr>
          <p:cNvPr id="7" name="Rectangle 6"/>
          <p:cNvSpPr/>
          <p:nvPr userDrawn="1"/>
        </p:nvSpPr>
        <p:spPr>
          <a:xfrm>
            <a:off x="7789468" y="0"/>
            <a:ext cx="1354532" cy="6858000"/>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a:p>
        </p:txBody>
      </p:sp>
      <p:sp>
        <p:nvSpPr>
          <p:cNvPr id="9" name="Rectangle 8"/>
          <p:cNvSpPr/>
          <p:nvPr userDrawn="1"/>
        </p:nvSpPr>
        <p:spPr>
          <a:xfrm>
            <a:off x="0" y="1140597"/>
            <a:ext cx="6553200" cy="45719"/>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endParaRPr lang="en-US">
              <a:solidFill>
                <a:schemeClr val="accent1"/>
              </a:solidFill>
            </a:endParaRPr>
          </a:p>
        </p:txBody>
      </p:sp>
      <p:pic>
        <p:nvPicPr>
          <p:cNvPr id="10" name="Picture 9"/>
          <p:cNvPicPr>
            <a:picLocks noChangeAspect="1"/>
          </p:cNvPicPr>
          <p:nvPr userDrawn="1"/>
        </p:nvPicPr>
        <p:blipFill rotWithShape="1">
          <a:blip r:embed="rId13" cstate="email">
            <a:extLst>
              <a:ext uri="{28A0092B-C50C-407E-A947-70E740481C1C}">
                <a14:useLocalDpi xmlns:a14="http://schemas.microsoft.com/office/drawing/2010/main" val="0"/>
              </a:ext>
            </a:extLst>
          </a:blip>
          <a:srcRect l="38493" r="39019" b="35272"/>
          <a:stretch/>
        </p:blipFill>
        <p:spPr>
          <a:xfrm>
            <a:off x="-16616" y="219631"/>
            <a:ext cx="931679" cy="863989"/>
          </a:xfrm>
          <a:prstGeom prst="rect">
            <a:avLst/>
          </a:prstGeom>
        </p:spPr>
      </p:pic>
    </p:spTree>
    <p:extLst>
      <p:ext uri="{BB962C8B-B14F-4D97-AF65-F5344CB8AC3E}">
        <p14:creationId xmlns:p14="http://schemas.microsoft.com/office/powerpoint/2010/main" val="2306228137"/>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hyperlink" Target="https://texasagriculture.gov/Grants-Services/Grants-and-Services/-TxCDBG-Rural-Community-Development-Block-Grant/Fund-Categories-and-Applications"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0.xml"/><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a:p>
        </p:txBody>
      </p:sp>
      <p:sp>
        <p:nvSpPr>
          <p:cNvPr id="5" name="Rectangle 4"/>
          <p:cNvSpPr/>
          <p:nvPr/>
        </p:nvSpPr>
        <p:spPr>
          <a:xfrm>
            <a:off x="0" y="4307306"/>
            <a:ext cx="9144000" cy="2550695"/>
          </a:xfrm>
          <a:prstGeom prst="rect">
            <a:avLst/>
          </a:prstGeom>
          <a:solidFill>
            <a:srgbClr val="2C318D"/>
          </a:solidFill>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a:p>
        </p:txBody>
      </p:sp>
      <p:pic>
        <p:nvPicPr>
          <p:cNvPr id="14" name="Picture 1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11034" y="685800"/>
            <a:ext cx="8121931" cy="2616199"/>
          </a:xfrm>
          <a:prstGeom prst="rect">
            <a:avLst/>
          </a:prstGeom>
        </p:spPr>
      </p:pic>
      <p:sp>
        <p:nvSpPr>
          <p:cNvPr id="7" name="Rectangle 6"/>
          <p:cNvSpPr/>
          <p:nvPr/>
        </p:nvSpPr>
        <p:spPr>
          <a:xfrm>
            <a:off x="-2" y="4305348"/>
            <a:ext cx="9144002" cy="61137"/>
          </a:xfrm>
          <a:prstGeom prst="rect">
            <a:avLst/>
          </a:prstGeom>
          <a:solidFill>
            <a:srgbClr val="BF994A"/>
          </a:solidFill>
          <a:ln w="12700" cap="flat" cmpd="sng" algn="ctr">
            <a:noFill/>
            <a:prstDash val="solid"/>
            <a:miter lim="800000"/>
          </a:ln>
          <a:effectLst/>
        </p:spPr>
        <p:txBody>
          <a:bodyPr lIns="38405" tIns="19202" rIns="38405" bIns="19202" rtlCol="0" anchor="ctr"/>
          <a:lstStyle/>
          <a:p>
            <a:pPr marL="0" marR="0" lvl="0" indent="0" defTabSz="767942"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rgbClr val="334366"/>
              </a:solidFill>
              <a:effectLst/>
              <a:uLnTx/>
              <a:uFillTx/>
              <a:latin typeface="Calibri" panose="020F0502020204030204"/>
              <a:ea typeface="+mn-ea"/>
              <a:cs typeface="+mn-cs"/>
            </a:endParaRPr>
          </a:p>
        </p:txBody>
      </p:sp>
      <p:sp>
        <p:nvSpPr>
          <p:cNvPr id="2" name="TextBox 1"/>
          <p:cNvSpPr txBox="1"/>
          <p:nvPr/>
        </p:nvSpPr>
        <p:spPr>
          <a:xfrm>
            <a:off x="179149" y="4495800"/>
            <a:ext cx="8763000" cy="1569660"/>
          </a:xfrm>
          <a:prstGeom prst="rect">
            <a:avLst/>
          </a:prstGeom>
          <a:noFill/>
        </p:spPr>
        <p:txBody>
          <a:bodyPr wrap="square" rtlCol="0">
            <a:spAutoFit/>
          </a:bodyPr>
          <a:lstStyle/>
          <a:p>
            <a:pPr algn="ctr">
              <a:lnSpc>
                <a:spcPct val="150000"/>
              </a:lnSpc>
            </a:pPr>
            <a:r>
              <a:rPr lang="en-US" sz="2400" b="1" dirty="0">
                <a:solidFill>
                  <a:srgbClr val="D5B52F"/>
                </a:solidFill>
                <a:latin typeface="Book Antiqua" panose="02040602050305030304" pitchFamily="18" charset="0"/>
              </a:rPr>
              <a:t>Texas Community Development Block Grant Program</a:t>
            </a:r>
          </a:p>
          <a:p>
            <a:pPr algn="ctr">
              <a:lnSpc>
                <a:spcPct val="150000"/>
              </a:lnSpc>
            </a:pPr>
            <a:r>
              <a:rPr lang="en-US" sz="2400" b="1" dirty="0">
                <a:solidFill>
                  <a:srgbClr val="D5B52F"/>
                </a:solidFill>
                <a:latin typeface="Book Antiqua" panose="02040602050305030304" pitchFamily="18" charset="0"/>
              </a:rPr>
              <a:t>Special Conditions</a:t>
            </a:r>
          </a:p>
          <a:p>
            <a:pPr algn="ctr"/>
            <a:r>
              <a:rPr lang="en-US" sz="2400" dirty="0">
                <a:solidFill>
                  <a:srgbClr val="D5B52F"/>
                </a:solidFill>
                <a:latin typeface="Book Antiqua" panose="02040602050305030304" pitchFamily="18" charset="0"/>
              </a:rPr>
              <a:t>Administrator Workshop</a:t>
            </a:r>
          </a:p>
        </p:txBody>
      </p:sp>
      <p:pic>
        <p:nvPicPr>
          <p:cNvPr id="25" name="Audio 24">
            <a:hlinkClick r:id="" action="ppaction://media"/>
            <a:extLst>
              <a:ext uri="{FF2B5EF4-FFF2-40B4-BE49-F238E27FC236}">
                <a16:creationId xmlns:a16="http://schemas.microsoft.com/office/drawing/2014/main" id="{218FB8BB-4D3C-F9EB-94D0-00D6A0D9165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780170311"/>
      </p:ext>
    </p:extLst>
  </p:cSld>
  <p:clrMapOvr>
    <a:masterClrMapping/>
  </p:clrMapOvr>
  <mc:AlternateContent xmlns:mc="http://schemas.openxmlformats.org/markup-compatibility/2006" xmlns:p14="http://schemas.microsoft.com/office/powerpoint/2010/main">
    <mc:Choice Requires="p14">
      <p:transition spd="slow" p14:dur="2000" advTm="44148"/>
    </mc:Choice>
    <mc:Fallback xmlns="">
      <p:transition spd="slow" advTm="44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1D76F6-09AD-3BBE-83A2-DEE12256125B}"/>
              </a:ext>
            </a:extLst>
          </p:cNvPr>
          <p:cNvPicPr>
            <a:picLocks noChangeAspect="1"/>
          </p:cNvPicPr>
          <p:nvPr/>
        </p:nvPicPr>
        <p:blipFill>
          <a:blip r:embed="rId5"/>
          <a:stretch>
            <a:fillRect/>
          </a:stretch>
        </p:blipFill>
        <p:spPr>
          <a:xfrm>
            <a:off x="152400" y="1649043"/>
            <a:ext cx="4572000" cy="2141497"/>
          </a:xfrm>
          <a:prstGeom prst="rect">
            <a:avLst/>
          </a:prstGeom>
        </p:spPr>
      </p:pic>
      <p:pic>
        <p:nvPicPr>
          <p:cNvPr id="12" name="Picture 11">
            <a:extLst>
              <a:ext uri="{FF2B5EF4-FFF2-40B4-BE49-F238E27FC236}">
                <a16:creationId xmlns:a16="http://schemas.microsoft.com/office/drawing/2014/main" id="{CD29D8CD-E255-C858-8F13-CABEA9C17A72}"/>
              </a:ext>
            </a:extLst>
          </p:cNvPr>
          <p:cNvPicPr>
            <a:picLocks noChangeAspect="1"/>
          </p:cNvPicPr>
          <p:nvPr/>
        </p:nvPicPr>
        <p:blipFill>
          <a:blip r:embed="rId6"/>
          <a:stretch>
            <a:fillRect/>
          </a:stretch>
        </p:blipFill>
        <p:spPr>
          <a:xfrm>
            <a:off x="584200" y="5215751"/>
            <a:ext cx="5029200" cy="1453711"/>
          </a:xfrm>
          <a:prstGeom prst="rect">
            <a:avLst/>
          </a:prstGeom>
        </p:spPr>
      </p:pic>
      <p:sp>
        <p:nvSpPr>
          <p:cNvPr id="6" name="TextBox 5">
            <a:extLst>
              <a:ext uri="{FF2B5EF4-FFF2-40B4-BE49-F238E27FC236}">
                <a16:creationId xmlns:a16="http://schemas.microsoft.com/office/drawing/2014/main" id="{F2DEAEAE-43E2-4ACA-3635-36CD5CDE80B5}"/>
              </a:ext>
            </a:extLst>
          </p:cNvPr>
          <p:cNvSpPr txBox="1"/>
          <p:nvPr/>
        </p:nvSpPr>
        <p:spPr>
          <a:xfrm>
            <a:off x="915063" y="393708"/>
            <a:ext cx="6069939" cy="531222"/>
          </a:xfrm>
          <a:prstGeom prst="rect">
            <a:avLst/>
          </a:prstGeom>
          <a:noFill/>
        </p:spPr>
        <p:txBody>
          <a:bodyPr wrap="square" lIns="38405" tIns="19202" rIns="38405" bIns="19202"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1E3C78"/>
                </a:solidFill>
                <a:effectLst/>
                <a:uLnTx/>
                <a:uFillTx/>
                <a:latin typeface="Playfair Display" charset="0"/>
                <a:ea typeface="Playfair Display" charset="0"/>
                <a:cs typeface="Playfair Display" charset="0"/>
              </a:rPr>
              <a:t>Pre Construction</a:t>
            </a:r>
          </a:p>
        </p:txBody>
      </p:sp>
      <p:sp>
        <p:nvSpPr>
          <p:cNvPr id="7" name="Content Placeholder 2">
            <a:extLst>
              <a:ext uri="{FF2B5EF4-FFF2-40B4-BE49-F238E27FC236}">
                <a16:creationId xmlns:a16="http://schemas.microsoft.com/office/drawing/2014/main" id="{AD60CE41-C29F-CB49-D0CF-98051B541168}"/>
              </a:ext>
            </a:extLst>
          </p:cNvPr>
          <p:cNvSpPr>
            <a:spLocks noGrp="1"/>
          </p:cNvSpPr>
          <p:nvPr>
            <p:ph idx="1"/>
          </p:nvPr>
        </p:nvSpPr>
        <p:spPr>
          <a:xfrm>
            <a:off x="457200" y="1295401"/>
            <a:ext cx="7162800" cy="685800"/>
          </a:xfrm>
        </p:spPr>
        <p:txBody>
          <a:bodyPr>
            <a:normAutofit/>
          </a:bodyPr>
          <a:lstStyle/>
          <a:p>
            <a:pPr marL="0" indent="0">
              <a:buNone/>
            </a:pPr>
            <a:r>
              <a:rPr lang="en-US" b="1" i="0" u="none" strike="noStrike" baseline="0" dirty="0">
                <a:solidFill>
                  <a:srgbClr val="000000"/>
                </a:solidFill>
                <a:latin typeface="+mj-lt"/>
              </a:rPr>
              <a:t>Direct Benefit Guidelines</a:t>
            </a:r>
          </a:p>
        </p:txBody>
      </p:sp>
      <p:sp>
        <p:nvSpPr>
          <p:cNvPr id="2" name="Content Placeholder 2">
            <a:extLst>
              <a:ext uri="{FF2B5EF4-FFF2-40B4-BE49-F238E27FC236}">
                <a16:creationId xmlns:a16="http://schemas.microsoft.com/office/drawing/2014/main" id="{86EA8745-3DA7-6B5C-BA05-8BA580955DF9}"/>
              </a:ext>
            </a:extLst>
          </p:cNvPr>
          <p:cNvSpPr txBox="1">
            <a:spLocks/>
          </p:cNvSpPr>
          <p:nvPr/>
        </p:nvSpPr>
        <p:spPr>
          <a:xfrm>
            <a:off x="5181600" y="1642249"/>
            <a:ext cx="2438400" cy="1257299"/>
          </a:xfrm>
          <a:prstGeom prst="rect">
            <a:avLst/>
          </a:prstGeom>
        </p:spPr>
        <p:txBody>
          <a:bodyPr vert="horz" lIns="91440" tIns="45720" rIns="91440" bIns="45720" rtlCol="0">
            <a:normAutofit fontScale="2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64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hlinkClick r:id="rId7"/>
              </a:rPr>
              <a:t>https://texasagriculture.gov/Grants-Services/Grants-and-Services/-TxCDBG-Rural-Community-Development-Block-Grant/Fund-Categories-and-Applications</a:t>
            </a:r>
            <a:endParaRPr kumimoji="0" lang="en-US" sz="64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9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9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0C4F205A-546B-A787-2503-698637D1628D}"/>
              </a:ext>
            </a:extLst>
          </p:cNvPr>
          <p:cNvPicPr>
            <a:picLocks noChangeAspect="1"/>
          </p:cNvPicPr>
          <p:nvPr/>
        </p:nvPicPr>
        <p:blipFill>
          <a:blip r:embed="rId8"/>
          <a:stretch>
            <a:fillRect/>
          </a:stretch>
        </p:blipFill>
        <p:spPr>
          <a:xfrm>
            <a:off x="3505200" y="3428999"/>
            <a:ext cx="5029200" cy="1957265"/>
          </a:xfrm>
          <a:prstGeom prst="rect">
            <a:avLst/>
          </a:prstGeom>
        </p:spPr>
      </p:pic>
      <p:pic>
        <p:nvPicPr>
          <p:cNvPr id="14" name="Audio 13">
            <a:hlinkClick r:id="" action="ppaction://media"/>
            <a:extLst>
              <a:ext uri="{FF2B5EF4-FFF2-40B4-BE49-F238E27FC236}">
                <a16:creationId xmlns:a16="http://schemas.microsoft.com/office/drawing/2014/main" id="{7E887E51-F726-C7BB-216A-65770B5165A2}"/>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160304096"/>
      </p:ext>
    </p:extLst>
  </p:cSld>
  <p:clrMapOvr>
    <a:masterClrMapping/>
  </p:clrMapOvr>
  <mc:AlternateContent xmlns:mc="http://schemas.openxmlformats.org/markup-compatibility/2006" xmlns:p14="http://schemas.microsoft.com/office/powerpoint/2010/main">
    <mc:Choice Requires="p14">
      <p:transition spd="slow" p14:dur="2000" advTm="99422"/>
    </mc:Choice>
    <mc:Fallback xmlns="">
      <p:transition spd="slow" advTm="99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D60CE41-C29F-CB49-D0CF-98051B541168}"/>
              </a:ext>
            </a:extLst>
          </p:cNvPr>
          <p:cNvSpPr>
            <a:spLocks noGrp="1"/>
          </p:cNvSpPr>
          <p:nvPr>
            <p:ph idx="1"/>
          </p:nvPr>
        </p:nvSpPr>
        <p:spPr>
          <a:xfrm>
            <a:off x="457200" y="1295401"/>
            <a:ext cx="7162800" cy="685800"/>
          </a:xfrm>
        </p:spPr>
        <p:txBody>
          <a:bodyPr>
            <a:normAutofit/>
          </a:bodyPr>
          <a:lstStyle/>
          <a:p>
            <a:pPr marL="0" indent="0">
              <a:spcBef>
                <a:spcPts val="0"/>
              </a:spcBef>
              <a:buSzPct val="100000"/>
              <a:buNone/>
            </a:pPr>
            <a:r>
              <a:rPr lang="en-US" b="1" dirty="0"/>
              <a:t>Grant Agreement Specific</a:t>
            </a:r>
            <a:endParaRPr lang="en-US" dirty="0">
              <a:latin typeface="+mn-lt"/>
            </a:endParaRPr>
          </a:p>
        </p:txBody>
      </p:sp>
      <p:sp>
        <p:nvSpPr>
          <p:cNvPr id="2" name="Content Placeholder 2">
            <a:extLst>
              <a:ext uri="{FF2B5EF4-FFF2-40B4-BE49-F238E27FC236}">
                <a16:creationId xmlns:a16="http://schemas.microsoft.com/office/drawing/2014/main" id="{86EA8745-3DA7-6B5C-BA05-8BA580955DF9}"/>
              </a:ext>
            </a:extLst>
          </p:cNvPr>
          <p:cNvSpPr txBox="1">
            <a:spLocks/>
          </p:cNvSpPr>
          <p:nvPr/>
        </p:nvSpPr>
        <p:spPr>
          <a:xfrm>
            <a:off x="457200" y="1981201"/>
            <a:ext cx="71628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Financial FMS/Financial Management</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itle 1">
            <a:extLst>
              <a:ext uri="{FF2B5EF4-FFF2-40B4-BE49-F238E27FC236}">
                <a16:creationId xmlns:a16="http://schemas.microsoft.com/office/drawing/2014/main" id="{ACB6DDD6-8480-E75E-B41E-EF1D2A2A5419}"/>
              </a:ext>
            </a:extLst>
          </p:cNvPr>
          <p:cNvSpPr>
            <a:spLocks noGrp="1"/>
          </p:cNvSpPr>
          <p:nvPr>
            <p:ph type="title"/>
          </p:nvPr>
        </p:nvSpPr>
        <p:spPr>
          <a:xfrm>
            <a:off x="838200" y="304800"/>
            <a:ext cx="4648200" cy="685800"/>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1E3C78"/>
                </a:solidFill>
                <a:effectLst/>
                <a:uLnTx/>
                <a:uFillTx/>
                <a:ea typeface="Playfair Display" charset="0"/>
                <a:cs typeface="Playfair Display" charset="0"/>
              </a:rPr>
              <a:t>Pre-Construction</a:t>
            </a:r>
          </a:p>
        </p:txBody>
      </p:sp>
      <p:pic>
        <p:nvPicPr>
          <p:cNvPr id="9" name="Picture 8">
            <a:extLst>
              <a:ext uri="{FF2B5EF4-FFF2-40B4-BE49-F238E27FC236}">
                <a16:creationId xmlns:a16="http://schemas.microsoft.com/office/drawing/2014/main" id="{59628077-4115-AB2D-8D37-34CEE4545DDF}"/>
              </a:ext>
            </a:extLst>
          </p:cNvPr>
          <p:cNvPicPr>
            <a:picLocks noChangeAspect="1"/>
          </p:cNvPicPr>
          <p:nvPr/>
        </p:nvPicPr>
        <p:blipFill>
          <a:blip r:embed="rId5"/>
          <a:stretch>
            <a:fillRect/>
          </a:stretch>
        </p:blipFill>
        <p:spPr>
          <a:xfrm>
            <a:off x="457200" y="2904189"/>
            <a:ext cx="8534400" cy="1049622"/>
          </a:xfrm>
          <a:prstGeom prst="rect">
            <a:avLst/>
          </a:prstGeom>
        </p:spPr>
      </p:pic>
      <p:pic>
        <p:nvPicPr>
          <p:cNvPr id="6" name="Audio 5">
            <a:hlinkClick r:id="" action="ppaction://media"/>
            <a:extLst>
              <a:ext uri="{FF2B5EF4-FFF2-40B4-BE49-F238E27FC236}">
                <a16:creationId xmlns:a16="http://schemas.microsoft.com/office/drawing/2014/main" id="{6AD71DBF-477D-1A51-FDED-32D787D73BF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857774238"/>
      </p:ext>
    </p:extLst>
  </p:cSld>
  <p:clrMapOvr>
    <a:masterClrMapping/>
  </p:clrMapOvr>
  <mc:AlternateContent xmlns:mc="http://schemas.openxmlformats.org/markup-compatibility/2006" xmlns:p14="http://schemas.microsoft.com/office/powerpoint/2010/main">
    <mc:Choice Requires="p14">
      <p:transition spd="slow" p14:dur="2000" advTm="44154"/>
    </mc:Choice>
    <mc:Fallback xmlns="">
      <p:transition spd="slow" advTm="44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D60CE41-C29F-CB49-D0CF-98051B541168}"/>
              </a:ext>
            </a:extLst>
          </p:cNvPr>
          <p:cNvSpPr>
            <a:spLocks noGrp="1"/>
          </p:cNvSpPr>
          <p:nvPr>
            <p:ph idx="1"/>
          </p:nvPr>
        </p:nvSpPr>
        <p:spPr>
          <a:xfrm>
            <a:off x="457200" y="1295401"/>
            <a:ext cx="7162800" cy="685800"/>
          </a:xfrm>
        </p:spPr>
        <p:txBody>
          <a:bodyPr>
            <a:normAutofit/>
          </a:bodyPr>
          <a:lstStyle/>
          <a:p>
            <a:pPr marL="0" indent="0">
              <a:spcBef>
                <a:spcPts val="0"/>
              </a:spcBef>
              <a:buSzPct val="100000"/>
              <a:buNone/>
            </a:pPr>
            <a:r>
              <a:rPr lang="en-US" b="1" dirty="0"/>
              <a:t>Grant Agreement Specific</a:t>
            </a:r>
            <a:endParaRPr lang="en-US" dirty="0">
              <a:latin typeface="+mn-lt"/>
            </a:endParaRPr>
          </a:p>
        </p:txBody>
      </p:sp>
      <p:sp>
        <p:nvSpPr>
          <p:cNvPr id="2" name="Content Placeholder 2">
            <a:extLst>
              <a:ext uri="{FF2B5EF4-FFF2-40B4-BE49-F238E27FC236}">
                <a16:creationId xmlns:a16="http://schemas.microsoft.com/office/drawing/2014/main" id="{86EA8745-3DA7-6B5C-BA05-8BA580955DF9}"/>
              </a:ext>
            </a:extLst>
          </p:cNvPr>
          <p:cNvSpPr txBox="1">
            <a:spLocks/>
          </p:cNvSpPr>
          <p:nvPr/>
        </p:nvSpPr>
        <p:spPr>
          <a:xfrm>
            <a:off x="457200" y="1981201"/>
            <a:ext cx="71628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Amendment Special Condition</a:t>
            </a:r>
          </a:p>
        </p:txBody>
      </p:sp>
      <p:pic>
        <p:nvPicPr>
          <p:cNvPr id="4" name="Picture 3">
            <a:extLst>
              <a:ext uri="{FF2B5EF4-FFF2-40B4-BE49-F238E27FC236}">
                <a16:creationId xmlns:a16="http://schemas.microsoft.com/office/drawing/2014/main" id="{5049371F-77AF-5114-95D3-1BC25AD17D30}"/>
              </a:ext>
            </a:extLst>
          </p:cNvPr>
          <p:cNvPicPr>
            <a:picLocks noChangeAspect="1"/>
          </p:cNvPicPr>
          <p:nvPr/>
        </p:nvPicPr>
        <p:blipFill>
          <a:blip r:embed="rId5"/>
          <a:stretch>
            <a:fillRect/>
          </a:stretch>
        </p:blipFill>
        <p:spPr>
          <a:xfrm>
            <a:off x="516323" y="2971800"/>
            <a:ext cx="8111353" cy="3177987"/>
          </a:xfrm>
          <a:prstGeom prst="rect">
            <a:avLst/>
          </a:prstGeom>
        </p:spPr>
      </p:pic>
      <p:sp>
        <p:nvSpPr>
          <p:cNvPr id="3" name="Title 1">
            <a:extLst>
              <a:ext uri="{FF2B5EF4-FFF2-40B4-BE49-F238E27FC236}">
                <a16:creationId xmlns:a16="http://schemas.microsoft.com/office/drawing/2014/main" id="{ACB6DDD6-8480-E75E-B41E-EF1D2A2A5419}"/>
              </a:ext>
            </a:extLst>
          </p:cNvPr>
          <p:cNvSpPr>
            <a:spLocks noGrp="1"/>
          </p:cNvSpPr>
          <p:nvPr>
            <p:ph type="title"/>
          </p:nvPr>
        </p:nvSpPr>
        <p:spPr>
          <a:xfrm>
            <a:off x="838200" y="304800"/>
            <a:ext cx="4648200" cy="685800"/>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1E3C78"/>
                </a:solidFill>
                <a:effectLst/>
                <a:uLnTx/>
                <a:uFillTx/>
                <a:ea typeface="Playfair Display" charset="0"/>
                <a:cs typeface="Playfair Display" charset="0"/>
              </a:rPr>
              <a:t>Pre-Construction</a:t>
            </a:r>
          </a:p>
        </p:txBody>
      </p:sp>
      <p:pic>
        <p:nvPicPr>
          <p:cNvPr id="8" name="Audio 7">
            <a:hlinkClick r:id="" action="ppaction://media"/>
            <a:extLst>
              <a:ext uri="{FF2B5EF4-FFF2-40B4-BE49-F238E27FC236}">
                <a16:creationId xmlns:a16="http://schemas.microsoft.com/office/drawing/2014/main" id="{B8084CC5-32DA-E414-5CFD-F96FF3102EF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235114165"/>
      </p:ext>
    </p:extLst>
  </p:cSld>
  <p:clrMapOvr>
    <a:masterClrMapping/>
  </p:clrMapOvr>
  <mc:AlternateContent xmlns:mc="http://schemas.openxmlformats.org/markup-compatibility/2006" xmlns:p14="http://schemas.microsoft.com/office/powerpoint/2010/main">
    <mc:Choice Requires="p14">
      <p:transition spd="slow" p14:dur="2000" advTm="32107"/>
    </mc:Choice>
    <mc:Fallback xmlns="">
      <p:transition spd="slow" advTm="32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flipH="1">
            <a:off x="0" y="0"/>
            <a:ext cx="9144000" cy="6858000"/>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a:ea typeface="+mn-ea"/>
                <a:cs typeface="+mn-cs"/>
              </a:rPr>
              <a:t>Questions/Comments</a:t>
            </a:r>
          </a:p>
        </p:txBody>
      </p:sp>
      <p:sp>
        <p:nvSpPr>
          <p:cNvPr id="13" name="Rectangle 12"/>
          <p:cNvSpPr/>
          <p:nvPr/>
        </p:nvSpPr>
        <p:spPr>
          <a:xfrm>
            <a:off x="-1" y="4873337"/>
            <a:ext cx="9144001" cy="1984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8" name="Picture 7"/>
          <p:cNvPicPr/>
          <p:nvPr/>
        </p:nvPicPr>
        <p:blipFill>
          <a:blip r:embed="rId5" cstate="email">
            <a:extLst>
              <a:ext uri="{28A0092B-C50C-407E-A947-70E740481C1C}">
                <a14:useLocalDpi xmlns:a14="http://schemas.microsoft.com/office/drawing/2010/main" val="0"/>
              </a:ext>
            </a:extLst>
          </a:blip>
          <a:stretch>
            <a:fillRect/>
          </a:stretch>
        </p:blipFill>
        <p:spPr>
          <a:xfrm>
            <a:off x="1600200" y="4908089"/>
            <a:ext cx="5943600" cy="1915160"/>
          </a:xfrm>
          <a:prstGeom prst="rect">
            <a:avLst/>
          </a:prstGeom>
        </p:spPr>
      </p:pic>
      <p:pic>
        <p:nvPicPr>
          <p:cNvPr id="5" name="Audio 4">
            <a:hlinkClick r:id="" action="ppaction://media"/>
            <a:extLst>
              <a:ext uri="{FF2B5EF4-FFF2-40B4-BE49-F238E27FC236}">
                <a16:creationId xmlns:a16="http://schemas.microsoft.com/office/drawing/2014/main" id="{6ACB16DE-1002-A101-5841-73F8F79927C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963538983"/>
      </p:ext>
    </p:extLst>
  </p:cSld>
  <p:clrMapOvr>
    <a:masterClrMapping/>
  </p:clrMapOvr>
  <mc:AlternateContent xmlns:mc="http://schemas.openxmlformats.org/markup-compatibility/2006" xmlns:p14="http://schemas.microsoft.com/office/powerpoint/2010/main">
    <mc:Choice Requires="p14">
      <p:transition spd="slow" p14:dur="2000" advTm="15045"/>
    </mc:Choice>
    <mc:Fallback xmlns="">
      <p:transition spd="slow" advTm="15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flipH="1">
            <a:off x="-33169" y="0"/>
            <a:ext cx="9144000" cy="6858000"/>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p:nvPr/>
        </p:nvSpPr>
        <p:spPr>
          <a:xfrm>
            <a:off x="-1" y="3330448"/>
            <a:ext cx="7645881" cy="51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9861" y="2043576"/>
            <a:ext cx="8667974" cy="20440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D8AE36"/>
              </a:solidFill>
              <a:effectLst/>
              <a:uLnTx/>
              <a:uFillTx/>
              <a:latin typeface="Bookman Old Style" panose="02050604050505020204" pitchFamily="18" charset="0"/>
              <a:ea typeface="+mn-ea"/>
              <a:cs typeface="+mn-cs"/>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D8AE36"/>
                </a:solidFill>
                <a:effectLst/>
                <a:uLnTx/>
                <a:uFillTx/>
                <a:latin typeface="Calibri"/>
                <a:ea typeface="+mn-ea"/>
                <a:cs typeface="+mn-cs"/>
              </a:rPr>
              <a:t>TxCDBG Program</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Special Conditions – Pre-Construction</a:t>
            </a:r>
          </a:p>
        </p:txBody>
      </p:sp>
      <p:pic>
        <p:nvPicPr>
          <p:cNvPr id="17" name="Audio 16">
            <a:hlinkClick r:id="" action="ppaction://media"/>
            <a:extLst>
              <a:ext uri="{FF2B5EF4-FFF2-40B4-BE49-F238E27FC236}">
                <a16:creationId xmlns:a16="http://schemas.microsoft.com/office/drawing/2014/main" id="{D339F88D-0E5F-7782-7DDA-6BEAC0825E6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636360169"/>
      </p:ext>
    </p:extLst>
  </p:cSld>
  <p:clrMapOvr>
    <a:masterClrMapping/>
  </p:clrMapOvr>
  <mc:AlternateContent xmlns:mc="http://schemas.openxmlformats.org/markup-compatibility/2006" xmlns:p14="http://schemas.microsoft.com/office/powerpoint/2010/main">
    <mc:Choice Requires="p14">
      <p:transition spd="slow" p14:dur="2000" advTm="3741"/>
    </mc:Choice>
    <mc:Fallback xmlns="">
      <p:transition spd="slow" advTm="3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D250C-8C2E-D2A2-C99F-C9CF645E5441}"/>
              </a:ext>
            </a:extLst>
          </p:cNvPr>
          <p:cNvSpPr>
            <a:spLocks noGrp="1"/>
          </p:cNvSpPr>
          <p:nvPr>
            <p:ph type="title"/>
          </p:nvPr>
        </p:nvSpPr>
        <p:spPr>
          <a:xfrm>
            <a:off x="838200" y="304800"/>
            <a:ext cx="4648200" cy="685800"/>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1E3C78"/>
                </a:solidFill>
                <a:effectLst/>
                <a:uLnTx/>
                <a:uFillTx/>
                <a:ea typeface="Playfair Display" charset="0"/>
                <a:cs typeface="Playfair Display" charset="0"/>
              </a:rPr>
              <a:t>Pre-Construction</a:t>
            </a:r>
          </a:p>
        </p:txBody>
      </p:sp>
      <p:sp>
        <p:nvSpPr>
          <p:cNvPr id="3" name="Content Placeholder 2">
            <a:extLst>
              <a:ext uri="{FF2B5EF4-FFF2-40B4-BE49-F238E27FC236}">
                <a16:creationId xmlns:a16="http://schemas.microsoft.com/office/drawing/2014/main" id="{A150076F-CDB7-2B0A-1D3D-5003F61D046D}"/>
              </a:ext>
            </a:extLst>
          </p:cNvPr>
          <p:cNvSpPr>
            <a:spLocks noGrp="1"/>
          </p:cNvSpPr>
          <p:nvPr>
            <p:ph idx="1"/>
          </p:nvPr>
        </p:nvSpPr>
        <p:spPr>
          <a:xfrm>
            <a:off x="457200" y="1600200"/>
            <a:ext cx="7332268" cy="4724400"/>
          </a:xfrm>
        </p:spPr>
        <p:txBody>
          <a:bodyPr>
            <a:noAutofit/>
          </a:bodyPr>
          <a:lstStyle/>
          <a:p>
            <a:r>
              <a:rPr lang="en-US" sz="2400" i="0" u="none" strike="noStrike" baseline="0" dirty="0">
                <a:solidFill>
                  <a:srgbClr val="000000"/>
                </a:solidFill>
                <a:latin typeface="+mj-lt"/>
              </a:rPr>
              <a:t>Permit and Approval Certification</a:t>
            </a:r>
          </a:p>
          <a:p>
            <a:r>
              <a:rPr lang="en-US" sz="2400" i="0" u="none" strike="noStrike" baseline="0" dirty="0">
                <a:solidFill>
                  <a:srgbClr val="000000"/>
                </a:solidFill>
                <a:latin typeface="+mj-lt"/>
              </a:rPr>
              <a:t>VAWA</a:t>
            </a:r>
          </a:p>
          <a:p>
            <a:r>
              <a:rPr lang="en-US" sz="2400" i="0" u="none" strike="noStrike" baseline="0" dirty="0">
                <a:solidFill>
                  <a:srgbClr val="000000"/>
                </a:solidFill>
                <a:latin typeface="+mj-lt"/>
              </a:rPr>
              <a:t>Temporary Project Signage</a:t>
            </a:r>
          </a:p>
          <a:p>
            <a:r>
              <a:rPr lang="en-US" sz="2400" i="0" u="none" strike="noStrike" baseline="0" dirty="0">
                <a:solidFill>
                  <a:srgbClr val="000000"/>
                </a:solidFill>
                <a:latin typeface="+mj-lt"/>
              </a:rPr>
              <a:t>Buy America Preference</a:t>
            </a:r>
          </a:p>
          <a:p>
            <a:r>
              <a:rPr lang="en-US" sz="2400" i="0" u="none" strike="noStrike" baseline="0" dirty="0">
                <a:solidFill>
                  <a:srgbClr val="000000"/>
                </a:solidFill>
                <a:latin typeface="+mj-lt"/>
              </a:rPr>
              <a:t>Projects Involving First-Time Water or Sewer Service Beneficiaries</a:t>
            </a:r>
          </a:p>
          <a:p>
            <a:r>
              <a:rPr lang="en-US" sz="2400" i="0" u="none" strike="noStrike" baseline="0" dirty="0">
                <a:solidFill>
                  <a:srgbClr val="000000"/>
                </a:solidFill>
                <a:latin typeface="+mj-lt"/>
              </a:rPr>
              <a:t>Projects Involving Model Subdivision Rules/Ordinances (Colonia Fund only)</a:t>
            </a:r>
          </a:p>
          <a:p>
            <a:r>
              <a:rPr lang="en-US" sz="2400" i="0" u="none" strike="noStrike" baseline="0" dirty="0">
                <a:solidFill>
                  <a:srgbClr val="000000"/>
                </a:solidFill>
                <a:latin typeface="+mj-lt"/>
              </a:rPr>
              <a:t>Colonia Street Lighting Funds</a:t>
            </a:r>
          </a:p>
          <a:p>
            <a:r>
              <a:rPr lang="en-US" sz="2400" i="0" u="none" strike="noStrike" baseline="0" dirty="0">
                <a:solidFill>
                  <a:srgbClr val="000000"/>
                </a:solidFill>
                <a:latin typeface="+mj-lt"/>
              </a:rPr>
              <a:t>Direct Benefit Guidelines</a:t>
            </a:r>
          </a:p>
          <a:p>
            <a:r>
              <a:rPr lang="en-US" sz="2400" i="0" u="none" strike="noStrike" baseline="0" dirty="0">
                <a:solidFill>
                  <a:srgbClr val="000000"/>
                </a:solidFill>
                <a:latin typeface="+mj-lt"/>
              </a:rPr>
              <a:t>Financial FMS</a:t>
            </a:r>
          </a:p>
          <a:p>
            <a:endParaRPr lang="en-US" sz="2400" i="0" u="none" strike="noStrike" baseline="0" dirty="0">
              <a:solidFill>
                <a:srgbClr val="000000"/>
              </a:solidFill>
              <a:latin typeface="+mj-lt"/>
            </a:endParaRPr>
          </a:p>
        </p:txBody>
      </p:sp>
      <p:pic>
        <p:nvPicPr>
          <p:cNvPr id="9" name="Audio 8">
            <a:hlinkClick r:id="" action="ppaction://media"/>
            <a:extLst>
              <a:ext uri="{FF2B5EF4-FFF2-40B4-BE49-F238E27FC236}">
                <a16:creationId xmlns:a16="http://schemas.microsoft.com/office/drawing/2014/main" id="{9E9E027A-541E-6295-F6BB-A5B7FD7E307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486894597"/>
      </p:ext>
    </p:extLst>
  </p:cSld>
  <p:clrMapOvr>
    <a:masterClrMapping/>
  </p:clrMapOvr>
  <mc:AlternateContent xmlns:mc="http://schemas.openxmlformats.org/markup-compatibility/2006" xmlns:p14="http://schemas.microsoft.com/office/powerpoint/2010/main">
    <mc:Choice Requires="p14">
      <p:transition spd="slow" p14:dur="2000" advTm="33197"/>
    </mc:Choice>
    <mc:Fallback xmlns="">
      <p:transition spd="slow" advTm="33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D60CE41-C29F-CB49-D0CF-98051B541168}"/>
              </a:ext>
            </a:extLst>
          </p:cNvPr>
          <p:cNvSpPr>
            <a:spLocks noGrp="1"/>
          </p:cNvSpPr>
          <p:nvPr>
            <p:ph idx="1"/>
          </p:nvPr>
        </p:nvSpPr>
        <p:spPr>
          <a:xfrm>
            <a:off x="457200" y="1295401"/>
            <a:ext cx="7162800" cy="685800"/>
          </a:xfrm>
        </p:spPr>
        <p:txBody>
          <a:bodyPr>
            <a:normAutofit/>
          </a:bodyPr>
          <a:lstStyle/>
          <a:p>
            <a:pPr marL="0" indent="0">
              <a:spcBef>
                <a:spcPts val="0"/>
              </a:spcBef>
              <a:buSzPct val="100000"/>
              <a:buNone/>
            </a:pPr>
            <a:r>
              <a:rPr lang="en-US" b="1" dirty="0"/>
              <a:t>Permit and Approval Certification</a:t>
            </a:r>
          </a:p>
          <a:p>
            <a:pPr marL="0" indent="0">
              <a:spcBef>
                <a:spcPts val="0"/>
              </a:spcBef>
              <a:buSzPct val="100000"/>
              <a:buNone/>
            </a:pPr>
            <a:endParaRPr lang="en-US" b="1" dirty="0"/>
          </a:p>
          <a:p>
            <a:pPr marL="0" indent="0">
              <a:spcBef>
                <a:spcPts val="0"/>
              </a:spcBef>
              <a:buSzPct val="100000"/>
              <a:buNone/>
            </a:pPr>
            <a:endParaRPr lang="en-US" b="1" dirty="0"/>
          </a:p>
          <a:p>
            <a:pPr marL="0" indent="0">
              <a:spcBef>
                <a:spcPts val="0"/>
              </a:spcBef>
              <a:buSzPct val="100000"/>
              <a:buNone/>
            </a:pPr>
            <a:endParaRPr lang="en-US" b="1" dirty="0"/>
          </a:p>
          <a:p>
            <a:pPr marL="0" indent="0">
              <a:spcBef>
                <a:spcPts val="0"/>
              </a:spcBef>
              <a:buNone/>
            </a:pPr>
            <a:endParaRPr lang="en-US" dirty="0">
              <a:latin typeface="+mn-lt"/>
            </a:endParaRPr>
          </a:p>
        </p:txBody>
      </p:sp>
      <p:sp>
        <p:nvSpPr>
          <p:cNvPr id="2" name="Content Placeholder 2">
            <a:extLst>
              <a:ext uri="{FF2B5EF4-FFF2-40B4-BE49-F238E27FC236}">
                <a16:creationId xmlns:a16="http://schemas.microsoft.com/office/drawing/2014/main" id="{86EA8745-3DA7-6B5C-BA05-8BA580955DF9}"/>
              </a:ext>
            </a:extLst>
          </p:cNvPr>
          <p:cNvSpPr txBox="1">
            <a:spLocks/>
          </p:cNvSpPr>
          <p:nvPr/>
        </p:nvSpPr>
        <p:spPr>
          <a:xfrm>
            <a:off x="457200" y="1981200"/>
            <a:ext cx="7162800" cy="1905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2800" dirty="0">
                <a:effectLst/>
                <a:latin typeface="+mn-lt"/>
                <a:ea typeface="Times New Roman" panose="02020603050405020304" pitchFamily="18" charset="0"/>
              </a:rPr>
              <a:t>Grant Recipient is responsible for ensuring compliance with all permits, authorizations, or other written approvals required by state or federal regulations. </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Content Placeholder 2">
            <a:extLst>
              <a:ext uri="{FF2B5EF4-FFF2-40B4-BE49-F238E27FC236}">
                <a16:creationId xmlns:a16="http://schemas.microsoft.com/office/drawing/2014/main" id="{A0A1E5FE-2620-CDEA-0AA9-32E752814FED}"/>
              </a:ext>
            </a:extLst>
          </p:cNvPr>
          <p:cNvSpPr txBox="1">
            <a:spLocks/>
          </p:cNvSpPr>
          <p:nvPr/>
        </p:nvSpPr>
        <p:spPr>
          <a:xfrm>
            <a:off x="1066800" y="3721092"/>
            <a:ext cx="6553200" cy="313690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7150" marR="0" lvl="0" indent="0" algn="l" defTabSz="914400" rtl="0" eaLnBrk="1" fontAlgn="base" latinLnBrk="0" hangingPunct="1">
              <a:lnSpc>
                <a:spcPct val="120000"/>
              </a:lnSpc>
              <a:spcBef>
                <a:spcPct val="20000"/>
              </a:spcBef>
              <a:spcAft>
                <a:spcPct val="0"/>
              </a:spcAft>
              <a:buClrTx/>
              <a:buSz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Examples:</a:t>
            </a:r>
          </a:p>
          <a:p>
            <a:pPr marL="400050" marR="0" lvl="0" indent="-342900" algn="l" defTabSz="914400" rtl="0" eaLnBrk="1" fontAlgn="base" latinLnBrk="0" hangingPunct="1">
              <a:lnSpc>
                <a:spcPct val="12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TCEQ</a:t>
            </a:r>
          </a:p>
          <a:p>
            <a:pPr marL="400050" marR="0" lvl="0" indent="-342900" algn="l" defTabSz="914400" rtl="0" eaLnBrk="1" fontAlgn="base" latinLnBrk="0" hangingPunct="1">
              <a:lnSpc>
                <a:spcPct val="12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THC</a:t>
            </a:r>
          </a:p>
          <a:p>
            <a:pPr marL="400050" marR="0" lvl="0" indent="-342900" algn="l" defTabSz="914400" rtl="0" eaLnBrk="1" fontAlgn="base" latinLnBrk="0" hangingPunct="1">
              <a:lnSpc>
                <a:spcPct val="120000"/>
              </a:lnSpc>
              <a:spcBef>
                <a:spcPct val="20000"/>
              </a:spcBef>
              <a:spcAft>
                <a:spcPct val="0"/>
              </a:spcAft>
              <a:buClrTx/>
              <a:buSzTx/>
              <a:buFont typeface="Arial" panose="020B0604020202020204" pitchFamily="34" charset="0"/>
              <a:buChar char="•"/>
              <a:tabLst/>
              <a:defRPr/>
            </a:pPr>
            <a:r>
              <a:rPr lang="en-US" sz="2400" dirty="0">
                <a:solidFill>
                  <a:prstClr val="black"/>
                </a:solidFill>
                <a:latin typeface="Calibri"/>
              </a:rPr>
              <a:t>TDLR</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400050" marR="0" lvl="0" indent="-342900" algn="l" defTabSz="914400" rtl="0" eaLnBrk="1" fontAlgn="base" latinLnBrk="0" hangingPunct="1">
              <a:lnSpc>
                <a:spcPct val="12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TxDOT</a:t>
            </a:r>
          </a:p>
          <a:p>
            <a:pPr marL="57150" marR="0" lvl="0" indent="0" algn="l" defTabSz="914400" rtl="0" eaLnBrk="1" fontAlgn="base" latinLnBrk="0" hangingPunct="1">
              <a:lnSpc>
                <a:spcPct val="120000"/>
              </a:lnSpc>
              <a:spcBef>
                <a:spcPct val="20000"/>
              </a:spcBef>
              <a:spcAft>
                <a:spcPct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itle 1">
            <a:extLst>
              <a:ext uri="{FF2B5EF4-FFF2-40B4-BE49-F238E27FC236}">
                <a16:creationId xmlns:a16="http://schemas.microsoft.com/office/drawing/2014/main" id="{8079B14C-73D8-ED0C-29D4-2E1584EE96FD}"/>
              </a:ext>
            </a:extLst>
          </p:cNvPr>
          <p:cNvSpPr>
            <a:spLocks noGrp="1"/>
          </p:cNvSpPr>
          <p:nvPr>
            <p:ph type="title"/>
          </p:nvPr>
        </p:nvSpPr>
        <p:spPr>
          <a:xfrm>
            <a:off x="838200" y="304800"/>
            <a:ext cx="4648200" cy="685800"/>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1E3C78"/>
                </a:solidFill>
                <a:effectLst/>
                <a:uLnTx/>
                <a:uFillTx/>
                <a:ea typeface="Playfair Display" charset="0"/>
                <a:cs typeface="Playfair Display" charset="0"/>
              </a:rPr>
              <a:t>Pre-Construction</a:t>
            </a:r>
          </a:p>
        </p:txBody>
      </p:sp>
      <p:pic>
        <p:nvPicPr>
          <p:cNvPr id="39" name="Audio 38">
            <a:hlinkClick r:id="" action="ppaction://media"/>
            <a:extLst>
              <a:ext uri="{FF2B5EF4-FFF2-40B4-BE49-F238E27FC236}">
                <a16:creationId xmlns:a16="http://schemas.microsoft.com/office/drawing/2014/main" id="{7D01E7A3-1A31-1044-9BBD-357DDBBB030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503304299"/>
      </p:ext>
    </p:extLst>
  </p:cSld>
  <p:clrMapOvr>
    <a:masterClrMapping/>
  </p:clrMapOvr>
  <mc:AlternateContent xmlns:mc="http://schemas.openxmlformats.org/markup-compatibility/2006" xmlns:p14="http://schemas.microsoft.com/office/powerpoint/2010/main">
    <mc:Choice Requires="p14">
      <p:transition spd="slow" p14:dur="2000" advTm="70453"/>
    </mc:Choice>
    <mc:Fallback xmlns="">
      <p:transition spd="slow" advTm="70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DEAEAE-43E2-4ACA-3635-36CD5CDE80B5}"/>
              </a:ext>
            </a:extLst>
          </p:cNvPr>
          <p:cNvSpPr txBox="1"/>
          <p:nvPr/>
        </p:nvSpPr>
        <p:spPr>
          <a:xfrm>
            <a:off x="915063" y="393708"/>
            <a:ext cx="6069939" cy="531222"/>
          </a:xfrm>
          <a:prstGeom prst="rect">
            <a:avLst/>
          </a:prstGeom>
          <a:noFill/>
        </p:spPr>
        <p:txBody>
          <a:bodyPr wrap="square" lIns="38405" tIns="19202" rIns="38405" bIns="19202"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1E3C78"/>
                </a:solidFill>
                <a:effectLst/>
                <a:uLnTx/>
                <a:uFillTx/>
                <a:latin typeface="Playfair Display" charset="0"/>
                <a:ea typeface="Playfair Display" charset="0"/>
                <a:cs typeface="Playfair Display" charset="0"/>
              </a:rPr>
              <a:t>Pre Construction</a:t>
            </a:r>
          </a:p>
        </p:txBody>
      </p:sp>
      <p:sp>
        <p:nvSpPr>
          <p:cNvPr id="7" name="Content Placeholder 2">
            <a:extLst>
              <a:ext uri="{FF2B5EF4-FFF2-40B4-BE49-F238E27FC236}">
                <a16:creationId xmlns:a16="http://schemas.microsoft.com/office/drawing/2014/main" id="{AD60CE41-C29F-CB49-D0CF-98051B541168}"/>
              </a:ext>
            </a:extLst>
          </p:cNvPr>
          <p:cNvSpPr>
            <a:spLocks noGrp="1"/>
          </p:cNvSpPr>
          <p:nvPr>
            <p:ph idx="1"/>
          </p:nvPr>
        </p:nvSpPr>
        <p:spPr>
          <a:xfrm>
            <a:off x="457200" y="1295400"/>
            <a:ext cx="7162800" cy="1219199"/>
          </a:xfrm>
        </p:spPr>
        <p:txBody>
          <a:bodyPr>
            <a:normAutofit/>
          </a:bodyPr>
          <a:lstStyle/>
          <a:p>
            <a:pPr marL="0" indent="0">
              <a:spcBef>
                <a:spcPts val="0"/>
              </a:spcBef>
              <a:buSzPct val="100000"/>
              <a:buNone/>
            </a:pPr>
            <a:r>
              <a:rPr lang="en-US" b="1" dirty="0"/>
              <a:t>Violence Against Women Act (VAWA) Certification</a:t>
            </a:r>
          </a:p>
          <a:p>
            <a:pPr marL="0" indent="0">
              <a:spcBef>
                <a:spcPts val="0"/>
              </a:spcBef>
              <a:buSzPct val="100000"/>
              <a:buNone/>
            </a:pPr>
            <a:endParaRPr lang="en-US" b="1" dirty="0"/>
          </a:p>
          <a:p>
            <a:pPr marL="0" indent="0">
              <a:spcBef>
                <a:spcPts val="0"/>
              </a:spcBef>
              <a:buNone/>
            </a:pPr>
            <a:endParaRPr lang="en-US" dirty="0">
              <a:latin typeface="+mn-lt"/>
            </a:endParaRPr>
          </a:p>
        </p:txBody>
      </p:sp>
      <p:sp>
        <p:nvSpPr>
          <p:cNvPr id="2" name="Content Placeholder 2">
            <a:extLst>
              <a:ext uri="{FF2B5EF4-FFF2-40B4-BE49-F238E27FC236}">
                <a16:creationId xmlns:a16="http://schemas.microsoft.com/office/drawing/2014/main" id="{86EA8745-3DA7-6B5C-BA05-8BA580955DF9}"/>
              </a:ext>
            </a:extLst>
          </p:cNvPr>
          <p:cNvSpPr txBox="1">
            <a:spLocks/>
          </p:cNvSpPr>
          <p:nvPr/>
        </p:nvSpPr>
        <p:spPr>
          <a:xfrm>
            <a:off x="457200" y="2557558"/>
            <a:ext cx="1794282" cy="87144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VAWA – Form A1025</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6B356EBB-0D58-F005-E804-017DFC6E45B8}"/>
              </a:ext>
            </a:extLst>
          </p:cNvPr>
          <p:cNvPicPr>
            <a:picLocks noChangeAspect="1"/>
          </p:cNvPicPr>
          <p:nvPr/>
        </p:nvPicPr>
        <p:blipFill>
          <a:blip r:embed="rId5"/>
          <a:stretch>
            <a:fillRect/>
          </a:stretch>
        </p:blipFill>
        <p:spPr>
          <a:xfrm>
            <a:off x="2362200" y="2514599"/>
            <a:ext cx="4893279" cy="3960025"/>
          </a:xfrm>
          <a:prstGeom prst="rect">
            <a:avLst/>
          </a:prstGeom>
          <a:effectLst>
            <a:outerShdw blurRad="50800" dist="38100" dir="2700000" algn="tl" rotWithShape="0">
              <a:prstClr val="black">
                <a:alpha val="40000"/>
              </a:prstClr>
            </a:outerShdw>
          </a:effectLst>
        </p:spPr>
      </p:pic>
      <p:pic>
        <p:nvPicPr>
          <p:cNvPr id="23" name="Audio 22">
            <a:hlinkClick r:id="" action="ppaction://media"/>
            <a:extLst>
              <a:ext uri="{FF2B5EF4-FFF2-40B4-BE49-F238E27FC236}">
                <a16:creationId xmlns:a16="http://schemas.microsoft.com/office/drawing/2014/main" id="{1D9846A7-E4AF-4188-218A-14ED904B179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365056405"/>
      </p:ext>
    </p:extLst>
  </p:cSld>
  <p:clrMapOvr>
    <a:masterClrMapping/>
  </p:clrMapOvr>
  <mc:AlternateContent xmlns:mc="http://schemas.openxmlformats.org/markup-compatibility/2006" xmlns:p14="http://schemas.microsoft.com/office/powerpoint/2010/main">
    <mc:Choice Requires="p14">
      <p:transition spd="slow" p14:dur="2000" advTm="26257"/>
    </mc:Choice>
    <mc:Fallback xmlns="">
      <p:transition spd="slow" advTm="26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DEAEAE-43E2-4ACA-3635-36CD5CDE80B5}"/>
              </a:ext>
            </a:extLst>
          </p:cNvPr>
          <p:cNvSpPr txBox="1"/>
          <p:nvPr/>
        </p:nvSpPr>
        <p:spPr>
          <a:xfrm>
            <a:off x="915063" y="393708"/>
            <a:ext cx="6069939" cy="531222"/>
          </a:xfrm>
          <a:prstGeom prst="rect">
            <a:avLst/>
          </a:prstGeom>
          <a:noFill/>
        </p:spPr>
        <p:txBody>
          <a:bodyPr wrap="square" lIns="38405" tIns="19202" rIns="38405" bIns="19202"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1E3C78"/>
                </a:solidFill>
                <a:effectLst/>
                <a:uLnTx/>
                <a:uFillTx/>
                <a:latin typeface="Playfair Display" charset="0"/>
                <a:ea typeface="Playfair Display" charset="0"/>
                <a:cs typeface="Playfair Display" charset="0"/>
              </a:rPr>
              <a:t>Pre Construction</a:t>
            </a:r>
          </a:p>
        </p:txBody>
      </p:sp>
      <p:sp>
        <p:nvSpPr>
          <p:cNvPr id="7" name="Content Placeholder 2">
            <a:extLst>
              <a:ext uri="{FF2B5EF4-FFF2-40B4-BE49-F238E27FC236}">
                <a16:creationId xmlns:a16="http://schemas.microsoft.com/office/drawing/2014/main" id="{AD60CE41-C29F-CB49-D0CF-98051B541168}"/>
              </a:ext>
            </a:extLst>
          </p:cNvPr>
          <p:cNvSpPr>
            <a:spLocks noGrp="1"/>
          </p:cNvSpPr>
          <p:nvPr>
            <p:ph idx="1"/>
          </p:nvPr>
        </p:nvSpPr>
        <p:spPr>
          <a:xfrm>
            <a:off x="457200" y="1295401"/>
            <a:ext cx="7162800" cy="685800"/>
          </a:xfrm>
        </p:spPr>
        <p:txBody>
          <a:bodyPr>
            <a:normAutofit/>
          </a:bodyPr>
          <a:lstStyle/>
          <a:p>
            <a:pPr marL="0" indent="0">
              <a:spcBef>
                <a:spcPts val="0"/>
              </a:spcBef>
              <a:buSzPct val="100000"/>
              <a:buNone/>
            </a:pPr>
            <a:r>
              <a:rPr lang="en-US" b="1" dirty="0"/>
              <a:t>Buy American Preference</a:t>
            </a:r>
            <a:endParaRPr lang="en-US" dirty="0">
              <a:latin typeface="+mn-lt"/>
            </a:endParaRPr>
          </a:p>
        </p:txBody>
      </p:sp>
      <p:sp>
        <p:nvSpPr>
          <p:cNvPr id="2" name="Content Placeholder 2">
            <a:extLst>
              <a:ext uri="{FF2B5EF4-FFF2-40B4-BE49-F238E27FC236}">
                <a16:creationId xmlns:a16="http://schemas.microsoft.com/office/drawing/2014/main" id="{86EA8745-3DA7-6B5C-BA05-8BA580955DF9}"/>
              </a:ext>
            </a:extLst>
          </p:cNvPr>
          <p:cNvSpPr txBox="1">
            <a:spLocks/>
          </p:cNvSpPr>
          <p:nvPr/>
        </p:nvSpPr>
        <p:spPr>
          <a:xfrm>
            <a:off x="457200" y="1981200"/>
            <a:ext cx="7162800" cy="11429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Also known as Buy America Build America Act or (BABA).</a:t>
            </a:r>
          </a:p>
        </p:txBody>
      </p:sp>
      <p:sp>
        <p:nvSpPr>
          <p:cNvPr id="3" name="Content Placeholder 2">
            <a:extLst>
              <a:ext uri="{FF2B5EF4-FFF2-40B4-BE49-F238E27FC236}">
                <a16:creationId xmlns:a16="http://schemas.microsoft.com/office/drawing/2014/main" id="{8D43D598-5177-EA64-C58B-2812662C850D}"/>
              </a:ext>
            </a:extLst>
          </p:cNvPr>
          <p:cNvSpPr txBox="1">
            <a:spLocks/>
          </p:cNvSpPr>
          <p:nvPr/>
        </p:nvSpPr>
        <p:spPr>
          <a:xfrm>
            <a:off x="457200" y="3962400"/>
            <a:ext cx="71628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Bef>
                <a:spcPts val="0"/>
              </a:spcBef>
              <a:spcAft>
                <a:spcPts val="0"/>
              </a:spcAft>
              <a:buSzPct val="100000"/>
              <a:buFont typeface="Arial" panose="020B0604020202020204" pitchFamily="34" charset="0"/>
              <a:buNone/>
            </a:pPr>
            <a:r>
              <a:rPr lang="en-US" b="1" dirty="0"/>
              <a:t>Temporary Project Signage</a:t>
            </a:r>
            <a:endParaRPr lang="en-US" dirty="0"/>
          </a:p>
        </p:txBody>
      </p:sp>
      <p:sp>
        <p:nvSpPr>
          <p:cNvPr id="9" name="Content Placeholder 2">
            <a:extLst>
              <a:ext uri="{FF2B5EF4-FFF2-40B4-BE49-F238E27FC236}">
                <a16:creationId xmlns:a16="http://schemas.microsoft.com/office/drawing/2014/main" id="{FDF8A3ED-A65E-CC8C-3737-553535F2BAA8}"/>
              </a:ext>
            </a:extLst>
          </p:cNvPr>
          <p:cNvSpPr txBox="1">
            <a:spLocks/>
          </p:cNvSpPr>
          <p:nvPr/>
        </p:nvSpPr>
        <p:spPr>
          <a:xfrm>
            <a:off x="457200" y="4673600"/>
            <a:ext cx="7162800" cy="11429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Construction site signage requirements.</a:t>
            </a:r>
          </a:p>
        </p:txBody>
      </p:sp>
      <p:pic>
        <p:nvPicPr>
          <p:cNvPr id="17" name="Audio 16">
            <a:hlinkClick r:id="" action="ppaction://media"/>
            <a:extLst>
              <a:ext uri="{FF2B5EF4-FFF2-40B4-BE49-F238E27FC236}">
                <a16:creationId xmlns:a16="http://schemas.microsoft.com/office/drawing/2014/main" id="{6A7A28BA-3548-D3D1-0877-EE04BB53108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822368654"/>
      </p:ext>
    </p:extLst>
  </p:cSld>
  <p:clrMapOvr>
    <a:masterClrMapping/>
  </p:clrMapOvr>
  <mc:AlternateContent xmlns:mc="http://schemas.openxmlformats.org/markup-compatibility/2006" xmlns:p14="http://schemas.microsoft.com/office/powerpoint/2010/main">
    <mc:Choice Requires="p14">
      <p:transition spd="slow" p14:dur="2000" advTm="31033"/>
    </mc:Choice>
    <mc:Fallback xmlns="">
      <p:transition spd="slow" advTm="31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D60CE41-C29F-CB49-D0CF-98051B541168}"/>
              </a:ext>
            </a:extLst>
          </p:cNvPr>
          <p:cNvSpPr>
            <a:spLocks noGrp="1"/>
          </p:cNvSpPr>
          <p:nvPr>
            <p:ph idx="1"/>
          </p:nvPr>
        </p:nvSpPr>
        <p:spPr>
          <a:xfrm>
            <a:off x="457200" y="1295400"/>
            <a:ext cx="7162800" cy="1371599"/>
          </a:xfrm>
        </p:spPr>
        <p:txBody>
          <a:bodyPr>
            <a:normAutofit/>
          </a:bodyPr>
          <a:lstStyle/>
          <a:p>
            <a:pPr marL="0" indent="0">
              <a:spcBef>
                <a:spcPts val="0"/>
              </a:spcBef>
              <a:buSzPct val="100000"/>
              <a:buNone/>
            </a:pPr>
            <a:r>
              <a:rPr lang="en-US" b="1" dirty="0"/>
              <a:t>Projects Involving First-Time Water or Sewer Service Beneficiaries</a:t>
            </a:r>
          </a:p>
        </p:txBody>
      </p:sp>
      <p:sp>
        <p:nvSpPr>
          <p:cNvPr id="2" name="Content Placeholder 2">
            <a:extLst>
              <a:ext uri="{FF2B5EF4-FFF2-40B4-BE49-F238E27FC236}">
                <a16:creationId xmlns:a16="http://schemas.microsoft.com/office/drawing/2014/main" id="{86EA8745-3DA7-6B5C-BA05-8BA580955DF9}"/>
              </a:ext>
            </a:extLst>
          </p:cNvPr>
          <p:cNvSpPr txBox="1">
            <a:spLocks/>
          </p:cNvSpPr>
          <p:nvPr/>
        </p:nvSpPr>
        <p:spPr>
          <a:xfrm>
            <a:off x="457200" y="1981200"/>
            <a:ext cx="7162800" cy="27431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96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1A3F42C6-2A42-47DE-1C36-676E3476BC73}"/>
              </a:ext>
            </a:extLst>
          </p:cNvPr>
          <p:cNvSpPr txBox="1"/>
          <p:nvPr/>
        </p:nvSpPr>
        <p:spPr>
          <a:xfrm>
            <a:off x="457200" y="2286000"/>
            <a:ext cx="6705600" cy="4216539"/>
          </a:xfrm>
          <a:prstGeom prst="rect">
            <a:avLst/>
          </a:prstGeom>
          <a:noFill/>
        </p:spPr>
        <p:txBody>
          <a:bodyPr wrap="square" rtlCol="0">
            <a:spAutoFit/>
          </a:bodyPr>
          <a:lstStyle/>
          <a:p>
            <a:endParaRPr lang="en-US" sz="2800" dirty="0">
              <a:effectLst/>
              <a:latin typeface="+mn-lt"/>
              <a:ea typeface="Times New Roman" panose="02020603050405020304" pitchFamily="18" charset="0"/>
            </a:endParaRPr>
          </a:p>
          <a:p>
            <a:r>
              <a:rPr lang="en-US" sz="2800" dirty="0">
                <a:effectLst/>
                <a:latin typeface="+mn-lt"/>
                <a:ea typeface="Times New Roman" panose="02020603050405020304" pitchFamily="18" charset="0"/>
              </a:rPr>
              <a:t>To ensure that projects involving first-time service will serve the anticipated number of beneficiaries, TDA requires that Grant Recipients document the number of first-time service beneficiaries </a:t>
            </a:r>
            <a:r>
              <a:rPr lang="en-US" sz="2800" u="sng" dirty="0">
                <a:effectLst/>
                <a:latin typeface="+mn-lt"/>
                <a:ea typeface="Times New Roman" panose="02020603050405020304" pitchFamily="18" charset="0"/>
              </a:rPr>
              <a:t>prior to bidding construction</a:t>
            </a:r>
            <a:r>
              <a:rPr lang="en-US" sz="2800" dirty="0">
                <a:effectLst/>
                <a:latin typeface="+mn-lt"/>
                <a:ea typeface="Times New Roman" panose="02020603050405020304" pitchFamily="18" charset="0"/>
              </a:rPr>
              <a:t>. </a:t>
            </a:r>
          </a:p>
          <a:p>
            <a:endParaRPr lang="en-US" sz="2400" dirty="0">
              <a:latin typeface="+mn-lt"/>
              <a:ea typeface="Times New Roman" panose="02020603050405020304" pitchFamily="18" charset="0"/>
            </a:endParaRPr>
          </a:p>
          <a:p>
            <a:endParaRPr lang="en-US" sz="2400" dirty="0">
              <a:effectLst/>
              <a:latin typeface="+mn-lt"/>
              <a:ea typeface="Times New Roman" panose="02020603050405020304" pitchFamily="18" charset="0"/>
            </a:endParaRPr>
          </a:p>
          <a:p>
            <a:endParaRPr lang="en-US" sz="2400" dirty="0"/>
          </a:p>
        </p:txBody>
      </p:sp>
      <p:sp>
        <p:nvSpPr>
          <p:cNvPr id="4" name="Title 1">
            <a:extLst>
              <a:ext uri="{FF2B5EF4-FFF2-40B4-BE49-F238E27FC236}">
                <a16:creationId xmlns:a16="http://schemas.microsoft.com/office/drawing/2014/main" id="{6E7CCFA9-8868-2294-B401-54CE0A58009D}"/>
              </a:ext>
            </a:extLst>
          </p:cNvPr>
          <p:cNvSpPr>
            <a:spLocks noGrp="1"/>
          </p:cNvSpPr>
          <p:nvPr>
            <p:ph type="title"/>
          </p:nvPr>
        </p:nvSpPr>
        <p:spPr>
          <a:xfrm>
            <a:off x="838200" y="304800"/>
            <a:ext cx="4648200" cy="685800"/>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1E3C78"/>
                </a:solidFill>
                <a:effectLst/>
                <a:uLnTx/>
                <a:uFillTx/>
                <a:ea typeface="Playfair Display" charset="0"/>
                <a:cs typeface="Playfair Display" charset="0"/>
              </a:rPr>
              <a:t>Pre-Construction</a:t>
            </a:r>
          </a:p>
        </p:txBody>
      </p:sp>
      <p:pic>
        <p:nvPicPr>
          <p:cNvPr id="28" name="Audio 27">
            <a:hlinkClick r:id="" action="ppaction://media"/>
            <a:extLst>
              <a:ext uri="{FF2B5EF4-FFF2-40B4-BE49-F238E27FC236}">
                <a16:creationId xmlns:a16="http://schemas.microsoft.com/office/drawing/2014/main" id="{BA14457A-171B-BCF5-8729-08409BD1CA1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0209244"/>
      </p:ext>
    </p:extLst>
  </p:cSld>
  <p:clrMapOvr>
    <a:masterClrMapping/>
  </p:clrMapOvr>
  <mc:AlternateContent xmlns:mc="http://schemas.openxmlformats.org/markup-compatibility/2006" xmlns:p14="http://schemas.microsoft.com/office/powerpoint/2010/main">
    <mc:Choice Requires="p14">
      <p:transition spd="slow" p14:dur="2000" advTm="115693"/>
    </mc:Choice>
    <mc:Fallback xmlns="">
      <p:transition spd="slow" advTm="115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D60CE41-C29F-CB49-D0CF-98051B541168}"/>
              </a:ext>
            </a:extLst>
          </p:cNvPr>
          <p:cNvSpPr>
            <a:spLocks noGrp="1"/>
          </p:cNvSpPr>
          <p:nvPr>
            <p:ph idx="1"/>
          </p:nvPr>
        </p:nvSpPr>
        <p:spPr>
          <a:xfrm>
            <a:off x="457200" y="1295400"/>
            <a:ext cx="7162800" cy="1219199"/>
          </a:xfrm>
        </p:spPr>
        <p:txBody>
          <a:bodyPr>
            <a:normAutofit/>
          </a:bodyPr>
          <a:lstStyle/>
          <a:p>
            <a:pPr marL="0" indent="0">
              <a:buNone/>
            </a:pPr>
            <a:r>
              <a:rPr lang="en-US" sz="3200" b="1" i="0" u="none" strike="noStrike" baseline="0" dirty="0">
                <a:solidFill>
                  <a:srgbClr val="000000"/>
                </a:solidFill>
                <a:latin typeface="+mj-lt"/>
              </a:rPr>
              <a:t>Projects Involving Model Subdivision Rules/Ordinances (Colonia Fund only)</a:t>
            </a:r>
          </a:p>
        </p:txBody>
      </p:sp>
      <p:sp>
        <p:nvSpPr>
          <p:cNvPr id="2" name="Content Placeholder 2">
            <a:extLst>
              <a:ext uri="{FF2B5EF4-FFF2-40B4-BE49-F238E27FC236}">
                <a16:creationId xmlns:a16="http://schemas.microsoft.com/office/drawing/2014/main" id="{86EA8745-3DA7-6B5C-BA05-8BA580955DF9}"/>
              </a:ext>
            </a:extLst>
          </p:cNvPr>
          <p:cNvSpPr txBox="1">
            <a:spLocks/>
          </p:cNvSpPr>
          <p:nvPr/>
        </p:nvSpPr>
        <p:spPr>
          <a:xfrm>
            <a:off x="457200" y="2514600"/>
            <a:ext cx="7162800" cy="22097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sz="3000" i="0" u="none" strike="noStrike" baseline="0" dirty="0">
              <a:solidFill>
                <a:srgbClr val="000000"/>
              </a:solidFill>
              <a:latin typeface="+mj-lt"/>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96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01720F9B-670C-5634-22EE-AE85B10BF4D7}"/>
              </a:ext>
            </a:extLst>
          </p:cNvPr>
          <p:cNvSpPr txBox="1"/>
          <p:nvPr/>
        </p:nvSpPr>
        <p:spPr>
          <a:xfrm>
            <a:off x="457200" y="2286000"/>
            <a:ext cx="6705600" cy="3477875"/>
          </a:xfrm>
          <a:prstGeom prst="rect">
            <a:avLst/>
          </a:prstGeom>
          <a:noFill/>
        </p:spPr>
        <p:txBody>
          <a:bodyPr wrap="square" rtlCol="0">
            <a:spAutoFit/>
          </a:bodyPr>
          <a:lstStyle/>
          <a:p>
            <a:endParaRPr lang="en-US" sz="2800" dirty="0">
              <a:effectLst/>
              <a:latin typeface="+mn-lt"/>
              <a:ea typeface="Times New Roman" panose="02020603050405020304" pitchFamily="18" charset="0"/>
            </a:endParaRPr>
          </a:p>
          <a:p>
            <a:r>
              <a:rPr lang="en-US" sz="2800" dirty="0">
                <a:effectLst/>
                <a:latin typeface="+mn-lt"/>
                <a:ea typeface="Times New Roman" panose="02020603050405020304" pitchFamily="18" charset="0"/>
              </a:rPr>
              <a:t>Certain communities are considered </a:t>
            </a:r>
            <a:r>
              <a:rPr lang="en-US" sz="2800" b="1" dirty="0">
                <a:effectLst/>
                <a:latin typeface="+mn-lt"/>
                <a:ea typeface="Times New Roman" panose="02020603050405020304" pitchFamily="18" charset="0"/>
              </a:rPr>
              <a:t>economically distressed areas</a:t>
            </a:r>
            <a:r>
              <a:rPr lang="en-US" sz="2800" dirty="0">
                <a:effectLst/>
                <a:latin typeface="+mn-lt"/>
                <a:ea typeface="Times New Roman" panose="02020603050405020304" pitchFamily="18" charset="0"/>
              </a:rPr>
              <a:t> and are subject to comprehensive platting requirements known as Model Subdivision Rules. </a:t>
            </a:r>
          </a:p>
          <a:p>
            <a:endParaRPr lang="en-US" sz="2800" dirty="0">
              <a:effectLst/>
              <a:latin typeface="+mn-lt"/>
              <a:ea typeface="Times New Roman" panose="02020603050405020304" pitchFamily="18" charset="0"/>
            </a:endParaRPr>
          </a:p>
          <a:p>
            <a:endParaRPr lang="en-US" sz="2400" dirty="0"/>
          </a:p>
        </p:txBody>
      </p:sp>
      <p:sp>
        <p:nvSpPr>
          <p:cNvPr id="4" name="Title 1">
            <a:extLst>
              <a:ext uri="{FF2B5EF4-FFF2-40B4-BE49-F238E27FC236}">
                <a16:creationId xmlns:a16="http://schemas.microsoft.com/office/drawing/2014/main" id="{A2125F07-A79B-D177-A04F-44C5B6A7EF22}"/>
              </a:ext>
            </a:extLst>
          </p:cNvPr>
          <p:cNvSpPr>
            <a:spLocks noGrp="1"/>
          </p:cNvSpPr>
          <p:nvPr>
            <p:ph type="title"/>
          </p:nvPr>
        </p:nvSpPr>
        <p:spPr>
          <a:xfrm>
            <a:off x="838200" y="304800"/>
            <a:ext cx="4648200" cy="685800"/>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1E3C78"/>
                </a:solidFill>
                <a:effectLst/>
                <a:uLnTx/>
                <a:uFillTx/>
                <a:ea typeface="Playfair Display" charset="0"/>
                <a:cs typeface="Playfair Display" charset="0"/>
              </a:rPr>
              <a:t>Pre-Construction</a:t>
            </a:r>
          </a:p>
        </p:txBody>
      </p:sp>
      <p:pic>
        <p:nvPicPr>
          <p:cNvPr id="16" name="Audio 15">
            <a:hlinkClick r:id="" action="ppaction://media"/>
            <a:extLst>
              <a:ext uri="{FF2B5EF4-FFF2-40B4-BE49-F238E27FC236}">
                <a16:creationId xmlns:a16="http://schemas.microsoft.com/office/drawing/2014/main" id="{90C9E152-016C-B2D4-4A21-8F4B7892C01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994026310"/>
      </p:ext>
    </p:extLst>
  </p:cSld>
  <p:clrMapOvr>
    <a:masterClrMapping/>
  </p:clrMapOvr>
  <mc:AlternateContent xmlns:mc="http://schemas.openxmlformats.org/markup-compatibility/2006" xmlns:p14="http://schemas.microsoft.com/office/powerpoint/2010/main">
    <mc:Choice Requires="p14">
      <p:transition spd="slow" p14:dur="2000" advTm="103584"/>
    </mc:Choice>
    <mc:Fallback xmlns="">
      <p:transition spd="slow" advTm="103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D60CE41-C29F-CB49-D0CF-98051B541168}"/>
              </a:ext>
            </a:extLst>
          </p:cNvPr>
          <p:cNvSpPr>
            <a:spLocks noGrp="1"/>
          </p:cNvSpPr>
          <p:nvPr>
            <p:ph idx="1"/>
          </p:nvPr>
        </p:nvSpPr>
        <p:spPr>
          <a:xfrm>
            <a:off x="457200" y="1295401"/>
            <a:ext cx="7162800" cy="685800"/>
          </a:xfrm>
        </p:spPr>
        <p:txBody>
          <a:bodyPr>
            <a:normAutofit/>
          </a:bodyPr>
          <a:lstStyle/>
          <a:p>
            <a:pPr marL="0" indent="0">
              <a:spcBef>
                <a:spcPts val="0"/>
              </a:spcBef>
              <a:buSzPct val="100000"/>
              <a:buNone/>
            </a:pPr>
            <a:r>
              <a:rPr lang="en-US" b="1" dirty="0"/>
              <a:t>Colonia Street Lighting Funds</a:t>
            </a:r>
          </a:p>
        </p:txBody>
      </p:sp>
      <p:sp>
        <p:nvSpPr>
          <p:cNvPr id="2" name="Content Placeholder 2">
            <a:extLst>
              <a:ext uri="{FF2B5EF4-FFF2-40B4-BE49-F238E27FC236}">
                <a16:creationId xmlns:a16="http://schemas.microsoft.com/office/drawing/2014/main" id="{86EA8745-3DA7-6B5C-BA05-8BA580955DF9}"/>
              </a:ext>
            </a:extLst>
          </p:cNvPr>
          <p:cNvSpPr txBox="1">
            <a:spLocks/>
          </p:cNvSpPr>
          <p:nvPr/>
        </p:nvSpPr>
        <p:spPr>
          <a:xfrm>
            <a:off x="457200" y="1981200"/>
            <a:ext cx="7162800" cy="27431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i="0" u="none" strike="noStrike" baseline="0" dirty="0">
              <a:solidFill>
                <a:srgbClr val="000000"/>
              </a:solidFill>
              <a:latin typeface="+mj-lt"/>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96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2C095129-380F-C1F5-BAC5-88575D26D733}"/>
              </a:ext>
            </a:extLst>
          </p:cNvPr>
          <p:cNvSpPr txBox="1"/>
          <p:nvPr/>
        </p:nvSpPr>
        <p:spPr>
          <a:xfrm>
            <a:off x="457200" y="2286000"/>
            <a:ext cx="6705600" cy="2185214"/>
          </a:xfrm>
          <a:prstGeom prst="rect">
            <a:avLst/>
          </a:prstGeom>
          <a:noFill/>
        </p:spPr>
        <p:txBody>
          <a:bodyPr wrap="square" rtlCol="0">
            <a:spAutoFit/>
          </a:bodyPr>
          <a:lstStyle/>
          <a:p>
            <a:r>
              <a:rPr lang="en-US" sz="2800" dirty="0">
                <a:effectLst/>
                <a:latin typeface="+mn-lt"/>
                <a:ea typeface="Times New Roman" panose="02020603050405020304" pitchFamily="18" charset="0"/>
              </a:rPr>
              <a:t>CDBG funded projects that include street improvements in colonia areas are required by state law to include adequate street lighting in the project.  </a:t>
            </a:r>
          </a:p>
          <a:p>
            <a:endParaRPr lang="en-US" sz="2400" dirty="0"/>
          </a:p>
        </p:txBody>
      </p:sp>
      <p:sp>
        <p:nvSpPr>
          <p:cNvPr id="3" name="Title 1">
            <a:extLst>
              <a:ext uri="{FF2B5EF4-FFF2-40B4-BE49-F238E27FC236}">
                <a16:creationId xmlns:a16="http://schemas.microsoft.com/office/drawing/2014/main" id="{12478757-350D-5255-BB81-3D1DEF5527F4}"/>
              </a:ext>
            </a:extLst>
          </p:cNvPr>
          <p:cNvSpPr>
            <a:spLocks noGrp="1"/>
          </p:cNvSpPr>
          <p:nvPr>
            <p:ph type="title"/>
          </p:nvPr>
        </p:nvSpPr>
        <p:spPr>
          <a:xfrm>
            <a:off x="838200" y="304800"/>
            <a:ext cx="4648200" cy="685800"/>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1E3C78"/>
                </a:solidFill>
                <a:effectLst/>
                <a:uLnTx/>
                <a:uFillTx/>
                <a:ea typeface="Playfair Display" charset="0"/>
                <a:cs typeface="Playfair Display" charset="0"/>
              </a:rPr>
              <a:t>Pre-Construction</a:t>
            </a:r>
          </a:p>
        </p:txBody>
      </p:sp>
      <p:pic>
        <p:nvPicPr>
          <p:cNvPr id="6" name="Audio 5">
            <a:hlinkClick r:id="" action="ppaction://media"/>
            <a:extLst>
              <a:ext uri="{FF2B5EF4-FFF2-40B4-BE49-F238E27FC236}">
                <a16:creationId xmlns:a16="http://schemas.microsoft.com/office/drawing/2014/main" id="{890A746C-AACF-D52E-73B2-FA7795CD9C3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037327643"/>
      </p:ext>
    </p:extLst>
  </p:cSld>
  <p:clrMapOvr>
    <a:masterClrMapping/>
  </p:clrMapOvr>
  <mc:AlternateContent xmlns:mc="http://schemas.openxmlformats.org/markup-compatibility/2006" xmlns:p14="http://schemas.microsoft.com/office/powerpoint/2010/main">
    <mc:Choice Requires="p14">
      <p:transition spd="slow" p14:dur="2000" advTm="57627"/>
    </mc:Choice>
    <mc:Fallback xmlns="">
      <p:transition spd="slow" advTm="57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46948</TotalTime>
  <Words>1795</Words>
  <Application>Microsoft Office PowerPoint</Application>
  <PresentationFormat>On-screen Show (4:3)</PresentationFormat>
  <Paragraphs>154</Paragraphs>
  <Slides>13</Slides>
  <Notes>13</Notes>
  <HiddenSlides>0</HiddenSlides>
  <MMClips>13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Book Antiqua</vt:lpstr>
      <vt:lpstr>Bookman Old Style</vt:lpstr>
      <vt:lpstr>Calibri</vt:lpstr>
      <vt:lpstr>IBM Plex Serif</vt:lpstr>
      <vt:lpstr>Playfair Display</vt:lpstr>
      <vt:lpstr>Symbol</vt:lpstr>
      <vt:lpstr>Times New Roman</vt:lpstr>
      <vt:lpstr>Office Theme</vt:lpstr>
      <vt:lpstr>PowerPoint Presentation</vt:lpstr>
      <vt:lpstr>PowerPoint Presentation</vt:lpstr>
      <vt:lpstr>Pre-Construction</vt:lpstr>
      <vt:lpstr>Pre-Construction</vt:lpstr>
      <vt:lpstr>PowerPoint Presentation</vt:lpstr>
      <vt:lpstr>PowerPoint Presentation</vt:lpstr>
      <vt:lpstr>Pre-Construction</vt:lpstr>
      <vt:lpstr>Pre-Construction</vt:lpstr>
      <vt:lpstr>Pre-Construction</vt:lpstr>
      <vt:lpstr>PowerPoint Presentation</vt:lpstr>
      <vt:lpstr>Pre-Construction</vt:lpstr>
      <vt:lpstr>Pre-Construction</vt:lpstr>
      <vt:lpstr>PowerPoint Presentation</vt:lpstr>
    </vt:vector>
  </TitlesOfParts>
  <Company>Texas Dept. of Agriculture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TDA</dc:creator>
  <cp:lastModifiedBy>Emmy Wilson</cp:lastModifiedBy>
  <cp:revision>725</cp:revision>
  <cp:lastPrinted>2022-08-16T18:06:36Z</cp:lastPrinted>
  <dcterms:created xsi:type="dcterms:W3CDTF">2003-07-21T19:16:01Z</dcterms:created>
  <dcterms:modified xsi:type="dcterms:W3CDTF">2024-07-23T16:42:42Z</dcterms:modified>
</cp:coreProperties>
</file>